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8" r:id="rId1"/>
  </p:sldMasterIdLst>
  <p:notesMasterIdLst>
    <p:notesMasterId r:id="rId59"/>
  </p:notesMasterIdLst>
  <p:sldIdLst>
    <p:sldId id="505" r:id="rId2"/>
    <p:sldId id="551" r:id="rId3"/>
    <p:sldId id="522" r:id="rId4"/>
    <p:sldId id="506" r:id="rId5"/>
    <p:sldId id="523" r:id="rId6"/>
    <p:sldId id="546" r:id="rId7"/>
    <p:sldId id="527" r:id="rId8"/>
    <p:sldId id="539" r:id="rId9"/>
    <p:sldId id="529" r:id="rId10"/>
    <p:sldId id="535" r:id="rId11"/>
    <p:sldId id="303" r:id="rId12"/>
    <p:sldId id="311" r:id="rId13"/>
    <p:sldId id="312" r:id="rId14"/>
    <p:sldId id="313" r:id="rId15"/>
    <p:sldId id="314" r:id="rId16"/>
    <p:sldId id="278" r:id="rId17"/>
    <p:sldId id="541" r:id="rId18"/>
    <p:sldId id="552" r:id="rId19"/>
    <p:sldId id="542" r:id="rId20"/>
    <p:sldId id="531" r:id="rId21"/>
    <p:sldId id="544" r:id="rId22"/>
    <p:sldId id="547" r:id="rId23"/>
    <p:sldId id="392" r:id="rId24"/>
    <p:sldId id="524" r:id="rId25"/>
    <p:sldId id="473" r:id="rId26"/>
    <p:sldId id="488" r:id="rId27"/>
    <p:sldId id="432" r:id="rId28"/>
    <p:sldId id="301" r:id="rId29"/>
    <p:sldId id="545" r:id="rId30"/>
    <p:sldId id="536" r:id="rId31"/>
    <p:sldId id="532" r:id="rId32"/>
    <p:sldId id="533" r:id="rId33"/>
    <p:sldId id="534" r:id="rId34"/>
    <p:sldId id="553" r:id="rId35"/>
    <p:sldId id="508" r:id="rId36"/>
    <p:sldId id="509" r:id="rId37"/>
    <p:sldId id="510" r:id="rId38"/>
    <p:sldId id="511" r:id="rId39"/>
    <p:sldId id="512" r:id="rId40"/>
    <p:sldId id="513" r:id="rId41"/>
    <p:sldId id="554" r:id="rId42"/>
    <p:sldId id="514" r:id="rId43"/>
    <p:sldId id="515" r:id="rId44"/>
    <p:sldId id="516" r:id="rId45"/>
    <p:sldId id="548" r:id="rId46"/>
    <p:sldId id="549" r:id="rId47"/>
    <p:sldId id="517" r:id="rId48"/>
    <p:sldId id="518" r:id="rId49"/>
    <p:sldId id="538" r:id="rId50"/>
    <p:sldId id="519" r:id="rId51"/>
    <p:sldId id="520" r:id="rId52"/>
    <p:sldId id="555" r:id="rId53"/>
    <p:sldId id="550" r:id="rId54"/>
    <p:sldId id="530" r:id="rId55"/>
    <p:sldId id="521" r:id="rId56"/>
    <p:sldId id="504" r:id="rId57"/>
    <p:sldId id="543"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89045"/>
  </p:normalViewPr>
  <p:slideViewPr>
    <p:cSldViewPr snapToGrid="0" snapToObjects="1">
      <p:cViewPr varScale="1">
        <p:scale>
          <a:sx n="97" d="100"/>
          <a:sy n="97" d="100"/>
        </p:scale>
        <p:origin x="2640"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2T16:08:06.220"/>
    </inkml:context>
    <inkml:brush xml:id="br0">
      <inkml:brushProperty name="width" value="0.05" units="cm"/>
      <inkml:brushProperty name="height" value="0.05" units="cm"/>
    </inkml:brush>
  </inkml:definitions>
  <inkml:trace contextRef="#ctx0" brushRef="#br0">1 1 24575,'67'8'0,"0"0"0,-1 1 0,12 0 0,-10-1 0,12 3 0,-16-2 0,-11-1 0,-24-2 0,4 3 0,-22-4 0,1 2 0,0 2 0,1 2 0,0 1 0,1 2 0,1 1 0,-1-1 0,-2 0 0,-3 0 0,-2 1 0,-2 1 0,-2 4 0,0 4 0,-3 3 0,-1 2 0,-3 2 0,0-3 0,-1-4 0,1-4 0,-1-4 0,0-1 0,-1-1 0,-1 0 0,-2 0 0,-4-1 0,-4 1 0,-6 2 0,-7 1 0,-4 0 0,-2 0 0,2 0 0,4-2 0,7-1 0,3-1 0,4-1 0,0 1 0,1 0 0,2 0 0,2-2 0,3-1 0,2 0 0,1 0 0,0 3 0,2 2 0,0 2 0,2 1 0,0-1 0,1-1 0,1-1 0,1-1 0,2 0 0,2-2 0,3 1 0,1-3 0,3 0 0,0-1 0,0-2 0,1 0 0,-1 0 0,2-1 0,0 0 0,-2-1 0,-2-1 0,-3 0 0,-1 1 0,1 0 0,1 2 0,-1 1 0,0 0 0,-1 1 0,-2-2 0,-1-1 0,-2 3 0,-3 4 0,-3 4 0,-6 4 0,-6-2 0,-4-2 0,-1-3 0,2-3 0,0-3 0,0-4 0,-1 0 0,0-2 0,2-1 0,5 0 0,6-1 0,3 1 0,3 1 0,2 4 0,1 4 0,3 2 0,1-1 0,1-1 0,0-3 0,-1-1 0,1 1 0,2 0 0,1 1 0,2-1 0,-1-2 0,-2-1 0,0-1 0,-2-1 0,1 1 0,2 1 0,4 1 0,2 2 0,-1 0 0,-1-1 0,-3 0 0,0-1 0,-1 1 0,0 0 0,2 2 0,3 3 0,0 3 0,0 2 0,-1 2 0,-2 0 0,-2 0 0,-2-1 0,-3 0 0,0 0 0,-2 0 0,-1 3 0,-1 3 0,0 1 0,-1 3 0,-1 1 0,-2 0 0,-2 1 0,-2-1 0,-1 1 0,-2 1 0,-3 1 0,-2-2 0,1-3 0,0-5 0,1-4 0,1-5 0,-1-3 0,-1-2 0,-1-1 0,-4 0 0,-4-1 0,-2-1 0,-5-2 0,-1-1 0,1-1 0,2-1 0,5 0 0,5 0 0,3 0 0,3 0 0,0-1 0,-1-1 0,-3-1 0,-3-1 0,0 1 0,1 1 0,2 2 0,2 0 0,3 0 0,3 1 0,3-1 0,3-1 0,0-1 0,2-2 0,0 2 0,-1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2T16:08:16.153"/>
    </inkml:context>
    <inkml:brush xml:id="br0">
      <inkml:brushProperty name="width" value="0.05" units="cm"/>
      <inkml:brushProperty name="height" value="0.05" units="cm"/>
      <inkml:brushProperty name="color" value="#E71224"/>
    </inkml:brush>
  </inkml:definitions>
  <inkml:trace contextRef="#ctx0" brushRef="#br0">289 1 24575,'48'0'0,"12"1"0,29 4 0,-37 0 0,0 1 0,-1 0 0,-1 2 0,32 8 0,-32-2 0,-25-2 0,-12 0 0,-7 1 0,-1 4 0,-1 6 0,-2 6 0,-2 5 0,-4 2 0,-4-1 0,-3-2 0,-2-3 0,-1-1 0,-2-2 0,-5 1 0,-6 1 0,0-2 0,-2 1 0,-3 2 0,0 1 0,-4 3 0,1-3 0,4-4 0,4-6 0,7-5 0,8-4 0,4-3 0,2-2 0,2 1 0,0 2 0,3 5 0,0 2 0,3 1 0,1-1 0,2-2 0,5-2 0,2-2 0,0-4 0,-3-1 0,-4 1 0,-2 4 0,1 4 0,1 2 0,-1-3 0,0-3 0,-4-3 0,-3 1 0,-3 2 0,-1 1 0,1 0 0,1-3 0,2-2 0,-1-2 0,-1 1 0,-2 2 0,-1 0 0,0 0 0,0-1 0,1-3 0,3-1 0,3-2 0,2 3 0,2 4 0,3 5 0,4 3 0,5 1 0,1-1 0,0-2 0,-1-1 0,-1-3 0,0 1 0,1 1 0,2 4 0,4 3 0,2 2 0,2 0 0,-2 1 0,-2-2 0,-4 0 0,-4 0 0,-4-1 0,-2 2 0,-1 1 0,-3 0 0,-2-2 0,-1-2 0,-3-2 0,-3 0 0,-5 1 0,-4 2 0,-6 2 0,-3 0 0,-3-1 0,0-4 0,-2-3 0,-1 0 0,-3-1 0,-1-1 0,-3 0 0,-1-3 0,-1-3 0,1-1 0,5-2 0,4-2 0,3 1 0,1-2 0,-3 1 0,-5-2 0,-7 1 0,-4-1 0,4 1 0,10 0 0,13 0 0,11-1 0,5-2 0,0 1 0,1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2T16:09:27.697"/>
    </inkml:context>
    <inkml:brush xml:id="br0">
      <inkml:brushProperty name="width" value="0.05" units="cm"/>
      <inkml:brushProperty name="height" value="0.05" units="cm"/>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2T16:09:29.454"/>
    </inkml:context>
    <inkml:brush xml:id="br0">
      <inkml:brushProperty name="width" value="0.05" units="cm"/>
      <inkml:brushProperty name="height" value="0.05" units="cm"/>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960E7C-17C2-1B48-AE23-ECB3F16FC212}" type="datetimeFigureOut">
              <a:rPr lang="en-US" smtClean="0"/>
              <a:t>3/22/24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F6E859-2853-C749-A84B-9D907DF274D4}" type="slidenum">
              <a:rPr lang="en-US" smtClean="0"/>
              <a:t>‹#›</a:t>
            </a:fld>
            <a:endParaRPr lang="en-US"/>
          </a:p>
        </p:txBody>
      </p:sp>
    </p:spTree>
    <p:extLst>
      <p:ext uri="{BB962C8B-B14F-4D97-AF65-F5344CB8AC3E}">
        <p14:creationId xmlns:p14="http://schemas.microsoft.com/office/powerpoint/2010/main" val="12808100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Quarreling requires interpersonal </a:t>
            </a:r>
            <a:r>
              <a:rPr lang="en-US" i="1" dirty="0"/>
              <a:t>engagement</a:t>
            </a:r>
            <a:r>
              <a:rPr lang="en-US" i="0" dirty="0"/>
              <a:t>, in remaining vulnerable to the reactive attitudes, of a kind of engaged resentment, love, and forgiveness.</a:t>
            </a:r>
            <a:endParaRPr lang="en-US" dirty="0"/>
          </a:p>
        </p:txBody>
      </p:sp>
      <p:sp>
        <p:nvSpPr>
          <p:cNvPr id="4" name="Slide Number Placeholder 3"/>
          <p:cNvSpPr>
            <a:spLocks noGrp="1"/>
          </p:cNvSpPr>
          <p:nvPr>
            <p:ph type="sldNum" sz="quarter" idx="5"/>
          </p:nvPr>
        </p:nvSpPr>
        <p:spPr/>
        <p:txBody>
          <a:bodyPr/>
          <a:lstStyle/>
          <a:p>
            <a:fld id="{88F6E859-2853-C749-A84B-9D907DF274D4}" type="slidenum">
              <a:rPr lang="en-US" smtClean="0"/>
              <a:t>3</a:t>
            </a:fld>
            <a:endParaRPr lang="en-US"/>
          </a:p>
        </p:txBody>
      </p:sp>
    </p:spTree>
    <p:extLst>
      <p:ext uri="{BB962C8B-B14F-4D97-AF65-F5344CB8AC3E}">
        <p14:creationId xmlns:p14="http://schemas.microsoft.com/office/powerpoint/2010/main" val="2708558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you’re having a dispute, it can turn into a quarrel once people start suspecting the motives of the person they’re arguing with, and when truculence, obstinance, willful ignorance, and deceit enter the mix, so does agential anger.</a:t>
            </a:r>
          </a:p>
        </p:txBody>
      </p:sp>
      <p:sp>
        <p:nvSpPr>
          <p:cNvPr id="4" name="Slide Number Placeholder 3"/>
          <p:cNvSpPr>
            <a:spLocks noGrp="1"/>
          </p:cNvSpPr>
          <p:nvPr>
            <p:ph type="sldNum" sz="quarter" idx="5"/>
          </p:nvPr>
        </p:nvSpPr>
        <p:spPr/>
        <p:txBody>
          <a:bodyPr/>
          <a:lstStyle/>
          <a:p>
            <a:fld id="{88F6E859-2853-C749-A84B-9D907DF274D4}" type="slidenum">
              <a:rPr lang="en-US" smtClean="0"/>
              <a:t>17</a:t>
            </a:fld>
            <a:endParaRPr lang="en-US"/>
          </a:p>
        </p:txBody>
      </p:sp>
    </p:spTree>
    <p:extLst>
      <p:ext uri="{BB962C8B-B14F-4D97-AF65-F5344CB8AC3E}">
        <p14:creationId xmlns:p14="http://schemas.microsoft.com/office/powerpoint/2010/main" val="2980012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F6E859-2853-C749-A84B-9D907DF274D4}" type="slidenum">
              <a:rPr lang="en-US" smtClean="0"/>
              <a:t>19</a:t>
            </a:fld>
            <a:endParaRPr lang="en-US"/>
          </a:p>
        </p:txBody>
      </p:sp>
    </p:spTree>
    <p:extLst>
      <p:ext uri="{BB962C8B-B14F-4D97-AF65-F5344CB8AC3E}">
        <p14:creationId xmlns:p14="http://schemas.microsoft.com/office/powerpoint/2010/main" val="452255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Narcissists are one member of the Dark Triad where there’s been a lot of study on how they argue. It’s not pretty. Any humor they use is aggressive, and it tends to keep the argument going (unless you have the equanimity to walk away from it). All psychologists strongly urge you to walk away from fights with narcissists, which you cannot win. The empathy needed here is to take up the other person’s perspective, to see things as she does, as valuable, as worth pursuing, as well as being emotionally vulnerable to her setbacks.</a:t>
            </a:r>
          </a:p>
        </p:txBody>
      </p:sp>
      <p:sp>
        <p:nvSpPr>
          <p:cNvPr id="4" name="Slide Number Placeholder 3"/>
          <p:cNvSpPr>
            <a:spLocks noGrp="1"/>
          </p:cNvSpPr>
          <p:nvPr>
            <p:ph type="sldNum" sz="quarter" idx="5"/>
          </p:nvPr>
        </p:nvSpPr>
        <p:spPr/>
        <p:txBody>
          <a:bodyPr/>
          <a:lstStyle/>
          <a:p>
            <a:fld id="{88F6E859-2853-C749-A84B-9D907DF274D4}" type="slidenum">
              <a:rPr lang="en-US" smtClean="0"/>
              <a:t>20</a:t>
            </a:fld>
            <a:endParaRPr lang="en-US"/>
          </a:p>
        </p:txBody>
      </p:sp>
    </p:spTree>
    <p:extLst>
      <p:ext uri="{BB962C8B-B14F-4D97-AF65-F5344CB8AC3E}">
        <p14:creationId xmlns:p14="http://schemas.microsoft.com/office/powerpoint/2010/main" val="89246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Dissolution can occur from </a:t>
            </a:r>
            <a:r>
              <a:rPr lang="en-US" dirty="0" err="1"/>
              <a:t>adventious</a:t>
            </a:r>
            <a:r>
              <a:rPr lang="en-US" dirty="0"/>
              <a:t> distractions: smoke alarm, dog vomits, phone call from distressed daughter. I’m interested in another way, one that we can control.</a:t>
            </a:r>
          </a:p>
        </p:txBody>
      </p:sp>
      <p:sp>
        <p:nvSpPr>
          <p:cNvPr id="4" name="Slide Number Placeholder 3"/>
          <p:cNvSpPr>
            <a:spLocks noGrp="1"/>
          </p:cNvSpPr>
          <p:nvPr>
            <p:ph type="sldNum" sz="quarter" idx="5"/>
          </p:nvPr>
        </p:nvSpPr>
        <p:spPr/>
        <p:txBody>
          <a:bodyPr/>
          <a:lstStyle/>
          <a:p>
            <a:fld id="{88F6E859-2853-C749-A84B-9D907DF274D4}" type="slidenum">
              <a:rPr lang="en-US" smtClean="0"/>
              <a:t>21</a:t>
            </a:fld>
            <a:endParaRPr lang="en-US"/>
          </a:p>
        </p:txBody>
      </p:sp>
    </p:spTree>
    <p:extLst>
      <p:ext uri="{BB962C8B-B14F-4D97-AF65-F5344CB8AC3E}">
        <p14:creationId xmlns:p14="http://schemas.microsoft.com/office/powerpoint/2010/main" val="1919717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the interpersonal nature of wisecracks that raises moral concerns, for wisecracks are ways of treating and dealing with other people: friends, family, co-workers, and even enemies.</a:t>
            </a:r>
          </a:p>
        </p:txBody>
      </p:sp>
      <p:sp>
        <p:nvSpPr>
          <p:cNvPr id="4" name="Slide Number Placeholder 3"/>
          <p:cNvSpPr>
            <a:spLocks noGrp="1"/>
          </p:cNvSpPr>
          <p:nvPr>
            <p:ph type="sldNum" sz="quarter" idx="10"/>
          </p:nvPr>
        </p:nvSpPr>
        <p:spPr/>
        <p:txBody>
          <a:bodyPr/>
          <a:lstStyle/>
          <a:p>
            <a:fld id="{5D207CB4-14C7-4BEA-921C-1BD8C05AE59F}" type="slidenum">
              <a:rPr lang="en-US" smtClean="0"/>
              <a:t>23</a:t>
            </a:fld>
            <a:endParaRPr lang="en-US"/>
          </a:p>
        </p:txBody>
      </p:sp>
    </p:spTree>
    <p:extLst>
      <p:ext uri="{BB962C8B-B14F-4D97-AF65-F5344CB8AC3E}">
        <p14:creationId xmlns:p14="http://schemas.microsoft.com/office/powerpoint/2010/main" val="847397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F6E859-2853-C749-A84B-9D907DF274D4}" type="slidenum">
              <a:rPr lang="en-US" smtClean="0"/>
              <a:t>24</a:t>
            </a:fld>
            <a:endParaRPr lang="en-US"/>
          </a:p>
        </p:txBody>
      </p:sp>
    </p:spTree>
    <p:extLst>
      <p:ext uri="{BB962C8B-B14F-4D97-AF65-F5344CB8AC3E}">
        <p14:creationId xmlns:p14="http://schemas.microsoft.com/office/powerpoint/2010/main" val="3713080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Frances Hutcheson: “Men have been laughed out of faults that a sermon could not reform.” I of course don’t deny that there are disvalues too, including how it draws boundaries between “us” and “them,” reinforces hierarchy, stings, and more. But I’m going to stress the positive values today.</a:t>
            </a:r>
          </a:p>
        </p:txBody>
      </p:sp>
      <p:sp>
        <p:nvSpPr>
          <p:cNvPr id="4" name="Slide Number Placeholder 3"/>
          <p:cNvSpPr>
            <a:spLocks noGrp="1"/>
          </p:cNvSpPr>
          <p:nvPr>
            <p:ph type="sldNum" sz="quarter" idx="5"/>
          </p:nvPr>
        </p:nvSpPr>
        <p:spPr/>
        <p:txBody>
          <a:bodyPr/>
          <a:lstStyle/>
          <a:p>
            <a:fld id="{88F6E859-2853-C749-A84B-9D907DF274D4}" type="slidenum">
              <a:rPr lang="en-US" smtClean="0"/>
              <a:t>25</a:t>
            </a:fld>
            <a:endParaRPr lang="en-US"/>
          </a:p>
        </p:txBody>
      </p:sp>
    </p:spTree>
    <p:extLst>
      <p:ext uri="{BB962C8B-B14F-4D97-AF65-F5344CB8AC3E}">
        <p14:creationId xmlns:p14="http://schemas.microsoft.com/office/powerpoint/2010/main" val="3386593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values of wisecracking are generated pretty much only by the positive forms.</a:t>
            </a:r>
          </a:p>
        </p:txBody>
      </p:sp>
      <p:sp>
        <p:nvSpPr>
          <p:cNvPr id="4" name="Slide Number Placeholder 3"/>
          <p:cNvSpPr>
            <a:spLocks noGrp="1"/>
          </p:cNvSpPr>
          <p:nvPr>
            <p:ph type="sldNum" sz="quarter" idx="5"/>
          </p:nvPr>
        </p:nvSpPr>
        <p:spPr/>
        <p:txBody>
          <a:bodyPr/>
          <a:lstStyle/>
          <a:p>
            <a:fld id="{88F6E859-2853-C749-A84B-9D907DF274D4}" type="slidenum">
              <a:rPr lang="en-US" smtClean="0"/>
              <a:t>26</a:t>
            </a:fld>
            <a:endParaRPr lang="en-US"/>
          </a:p>
        </p:txBody>
      </p:sp>
    </p:spTree>
    <p:extLst>
      <p:ext uri="{BB962C8B-B14F-4D97-AF65-F5344CB8AC3E}">
        <p14:creationId xmlns:p14="http://schemas.microsoft.com/office/powerpoint/2010/main" val="702269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Why bad sense of humor? </a:t>
            </a:r>
            <a:r>
              <a:rPr lang="en-US" sz="1200" dirty="0"/>
              <a:t>they see no reason not to engage in the meanest forms of aggressive humor, and they see no value in the mutuality of affiliative humor or the sympathetic bonding generated by self-deprecating humor</a:t>
            </a:r>
            <a:r>
              <a:rPr lang="en-US" dirty="0"/>
              <a:t>.</a:t>
            </a:r>
          </a:p>
          <a:p>
            <a:endParaRPr lang="en-US" dirty="0"/>
          </a:p>
        </p:txBody>
      </p:sp>
      <p:sp>
        <p:nvSpPr>
          <p:cNvPr id="4" name="Slide Number Placeholder 3"/>
          <p:cNvSpPr>
            <a:spLocks noGrp="1"/>
          </p:cNvSpPr>
          <p:nvPr>
            <p:ph type="sldNum" sz="quarter" idx="5"/>
          </p:nvPr>
        </p:nvSpPr>
        <p:spPr/>
        <p:txBody>
          <a:bodyPr/>
          <a:lstStyle/>
          <a:p>
            <a:fld id="{88F6E859-2853-C749-A84B-9D907DF274D4}" type="slidenum">
              <a:rPr lang="en-US" smtClean="0"/>
              <a:t>27</a:t>
            </a:fld>
            <a:endParaRPr lang="en-US"/>
          </a:p>
        </p:txBody>
      </p:sp>
    </p:spTree>
    <p:extLst>
      <p:ext uri="{BB962C8B-B14F-4D97-AF65-F5344CB8AC3E}">
        <p14:creationId xmlns:p14="http://schemas.microsoft.com/office/powerpoint/2010/main" val="721961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reminder and an addition</a:t>
            </a:r>
          </a:p>
        </p:txBody>
      </p:sp>
      <p:sp>
        <p:nvSpPr>
          <p:cNvPr id="4" name="Slide Number Placeholder 3"/>
          <p:cNvSpPr>
            <a:spLocks noGrp="1"/>
          </p:cNvSpPr>
          <p:nvPr>
            <p:ph type="sldNum" sz="quarter" idx="5"/>
          </p:nvPr>
        </p:nvSpPr>
        <p:spPr/>
        <p:txBody>
          <a:bodyPr/>
          <a:lstStyle/>
          <a:p>
            <a:fld id="{88F6E859-2853-C749-A84B-9D907DF274D4}" type="slidenum">
              <a:rPr lang="en-US" smtClean="0"/>
              <a:t>29</a:t>
            </a:fld>
            <a:endParaRPr lang="en-US"/>
          </a:p>
        </p:txBody>
      </p:sp>
    </p:spTree>
    <p:extLst>
      <p:ext uri="{BB962C8B-B14F-4D97-AF65-F5344CB8AC3E}">
        <p14:creationId xmlns:p14="http://schemas.microsoft.com/office/powerpoint/2010/main" val="3658117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what are the attempts at humor here? They aren’t </a:t>
            </a:r>
            <a:r>
              <a:rPr lang="en-US" i="1" dirty="0"/>
              <a:t>jokes</a:t>
            </a:r>
            <a:r>
              <a:rPr lang="en-US" i="0" dirty="0"/>
              <a:t>: “Hey, did you hear the one about the priest, the rabbi, and the duck?” They are instead </a:t>
            </a:r>
            <a:r>
              <a:rPr lang="en-US" i="1" dirty="0"/>
              <a:t>wisecracks</a:t>
            </a:r>
            <a:r>
              <a:rPr lang="en-US" i="0" dirty="0"/>
              <a:t>, and it’s worth saying a bit about what those are.</a:t>
            </a:r>
            <a:endParaRPr lang="en-US" dirty="0"/>
          </a:p>
        </p:txBody>
      </p:sp>
      <p:sp>
        <p:nvSpPr>
          <p:cNvPr id="4" name="Slide Number Placeholder 3"/>
          <p:cNvSpPr>
            <a:spLocks noGrp="1"/>
          </p:cNvSpPr>
          <p:nvPr>
            <p:ph type="sldNum" sz="quarter" idx="5"/>
          </p:nvPr>
        </p:nvSpPr>
        <p:spPr/>
        <p:txBody>
          <a:bodyPr/>
          <a:lstStyle/>
          <a:p>
            <a:fld id="{88F6E859-2853-C749-A84B-9D907DF274D4}" type="slidenum">
              <a:rPr lang="en-US" smtClean="0"/>
              <a:t>4</a:t>
            </a:fld>
            <a:endParaRPr lang="en-US"/>
          </a:p>
        </p:txBody>
      </p:sp>
    </p:spTree>
    <p:extLst>
      <p:ext uri="{BB962C8B-B14F-4D97-AF65-F5344CB8AC3E}">
        <p14:creationId xmlns:p14="http://schemas.microsoft.com/office/powerpoint/2010/main" val="2999186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psychological research doesn’t provide any examples. Here are some possibilities.</a:t>
            </a:r>
          </a:p>
        </p:txBody>
      </p:sp>
      <p:sp>
        <p:nvSpPr>
          <p:cNvPr id="4" name="Slide Number Placeholder 3"/>
          <p:cNvSpPr>
            <a:spLocks noGrp="1"/>
          </p:cNvSpPr>
          <p:nvPr>
            <p:ph type="sldNum" sz="quarter" idx="5"/>
          </p:nvPr>
        </p:nvSpPr>
        <p:spPr/>
        <p:txBody>
          <a:bodyPr/>
          <a:lstStyle/>
          <a:p>
            <a:fld id="{88F6E859-2853-C749-A84B-9D907DF274D4}" type="slidenum">
              <a:rPr lang="en-US" smtClean="0"/>
              <a:t>32</a:t>
            </a:fld>
            <a:endParaRPr lang="en-US"/>
          </a:p>
        </p:txBody>
      </p:sp>
    </p:spTree>
    <p:extLst>
      <p:ext uri="{BB962C8B-B14F-4D97-AF65-F5344CB8AC3E}">
        <p14:creationId xmlns:p14="http://schemas.microsoft.com/office/powerpoint/2010/main" val="1686795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Couldn’t be studied because motivations difficult to perceive or operationalize.</a:t>
            </a:r>
          </a:p>
        </p:txBody>
      </p:sp>
      <p:sp>
        <p:nvSpPr>
          <p:cNvPr id="4" name="Slide Number Placeholder 3"/>
          <p:cNvSpPr>
            <a:spLocks noGrp="1"/>
          </p:cNvSpPr>
          <p:nvPr>
            <p:ph type="sldNum" sz="quarter" idx="5"/>
          </p:nvPr>
        </p:nvSpPr>
        <p:spPr/>
        <p:txBody>
          <a:bodyPr/>
          <a:lstStyle/>
          <a:p>
            <a:fld id="{88F6E859-2853-C749-A84B-9D907DF274D4}" type="slidenum">
              <a:rPr lang="en-US" smtClean="0"/>
              <a:t>33</a:t>
            </a:fld>
            <a:endParaRPr lang="en-US"/>
          </a:p>
        </p:txBody>
      </p:sp>
    </p:spTree>
    <p:extLst>
      <p:ext uri="{BB962C8B-B14F-4D97-AF65-F5344CB8AC3E}">
        <p14:creationId xmlns:p14="http://schemas.microsoft.com/office/powerpoint/2010/main" val="650201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 Stewart and Jennifer Lawrence. But there’s another example of self-enhancing humor, exemplified in the following shot</a:t>
            </a:r>
          </a:p>
        </p:txBody>
      </p:sp>
      <p:sp>
        <p:nvSpPr>
          <p:cNvPr id="4" name="Slide Number Placeholder 3"/>
          <p:cNvSpPr>
            <a:spLocks noGrp="1"/>
          </p:cNvSpPr>
          <p:nvPr>
            <p:ph type="sldNum" sz="quarter" idx="5"/>
          </p:nvPr>
        </p:nvSpPr>
        <p:spPr/>
        <p:txBody>
          <a:bodyPr/>
          <a:lstStyle/>
          <a:p>
            <a:fld id="{88F6E859-2853-C749-A84B-9D907DF274D4}" type="slidenum">
              <a:rPr lang="en-US" smtClean="0"/>
              <a:t>34</a:t>
            </a:fld>
            <a:endParaRPr lang="en-US"/>
          </a:p>
        </p:txBody>
      </p:sp>
    </p:spTree>
    <p:extLst>
      <p:ext uri="{BB962C8B-B14F-4D97-AF65-F5344CB8AC3E}">
        <p14:creationId xmlns:p14="http://schemas.microsoft.com/office/powerpoint/2010/main" val="2011803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distinctive and powerful kind of self-enhancing humor I want to investigate, and we see it hilariously displayed here.</a:t>
            </a:r>
          </a:p>
        </p:txBody>
      </p:sp>
      <p:sp>
        <p:nvSpPr>
          <p:cNvPr id="4" name="Slide Number Placeholder 3"/>
          <p:cNvSpPr>
            <a:spLocks noGrp="1"/>
          </p:cNvSpPr>
          <p:nvPr>
            <p:ph type="sldNum" sz="quarter" idx="5"/>
          </p:nvPr>
        </p:nvSpPr>
        <p:spPr/>
        <p:txBody>
          <a:bodyPr/>
          <a:lstStyle/>
          <a:p>
            <a:fld id="{88F6E859-2853-C749-A84B-9D907DF274D4}" type="slidenum">
              <a:rPr lang="en-US" smtClean="0"/>
              <a:t>35</a:t>
            </a:fld>
            <a:endParaRPr lang="en-US"/>
          </a:p>
        </p:txBody>
      </p:sp>
    </p:spTree>
    <p:extLst>
      <p:ext uri="{BB962C8B-B14F-4D97-AF65-F5344CB8AC3E}">
        <p14:creationId xmlns:p14="http://schemas.microsoft.com/office/powerpoint/2010/main" val="2025569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kinds matter for our project. But first, let’s explore the Grand Conception</a:t>
            </a:r>
          </a:p>
        </p:txBody>
      </p:sp>
      <p:sp>
        <p:nvSpPr>
          <p:cNvPr id="4" name="Slide Number Placeholder 3"/>
          <p:cNvSpPr>
            <a:spLocks noGrp="1"/>
          </p:cNvSpPr>
          <p:nvPr>
            <p:ph type="sldNum" sz="quarter" idx="5"/>
          </p:nvPr>
        </p:nvSpPr>
        <p:spPr/>
        <p:txBody>
          <a:bodyPr/>
          <a:lstStyle/>
          <a:p>
            <a:fld id="{88F6E859-2853-C749-A84B-9D907DF274D4}" type="slidenum">
              <a:rPr lang="en-US" smtClean="0"/>
              <a:t>36</a:t>
            </a:fld>
            <a:endParaRPr lang="en-US"/>
          </a:p>
        </p:txBody>
      </p:sp>
    </p:spTree>
    <p:extLst>
      <p:ext uri="{BB962C8B-B14F-4D97-AF65-F5344CB8AC3E}">
        <p14:creationId xmlns:p14="http://schemas.microsoft.com/office/powerpoint/2010/main" val="12881276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We find ourselves in a world where we perceive and embrace various values, and those values provide us with the reasons we have to do whatever we do.</a:t>
            </a:r>
            <a:r>
              <a:rPr lang="en-US" sz="2800" dirty="0">
                <a:effectLst/>
              </a:rPr>
              <a:t> </a:t>
            </a:r>
            <a:r>
              <a:rPr lang="en-US" sz="1800" dirty="0">
                <a:effectLst/>
                <a:latin typeface="Times New Roman" panose="02020603050405020304" pitchFamily="18" charset="0"/>
              </a:rPr>
              <a:t>T</a:t>
            </a:r>
            <a:r>
              <a:rPr lang="en-US" sz="1800" dirty="0">
                <a:effectLst/>
                <a:latin typeface="Times New Roman" panose="02020603050405020304" pitchFamily="18" charset="0"/>
                <a:ea typeface="Calibri" panose="020F0502020204030204" pitchFamily="34" charset="0"/>
              </a:rPr>
              <a:t>he things we take seriously, the things we value and the life projects we pursue, actually </a:t>
            </a:r>
            <a:r>
              <a:rPr lang="en-US" sz="1800" i="1" dirty="0">
                <a:effectLst/>
                <a:latin typeface="Times New Roman" panose="02020603050405020304" pitchFamily="18" charset="0"/>
                <a:ea typeface="Calibri" panose="020F0502020204030204" pitchFamily="34" charset="0"/>
              </a:rPr>
              <a:t>matter</a:t>
            </a:r>
            <a:r>
              <a:rPr lang="en-US" sz="1800" dirty="0">
                <a:effectLst/>
                <a:latin typeface="Times New Roman" panose="02020603050405020304" pitchFamily="18" charset="0"/>
                <a:ea typeface="Calibri" panose="020F0502020204030204" pitchFamily="34" charset="0"/>
              </a:rPr>
              <a:t>, full stop, that they are fully justified, secure, deeply grounded, and worth pursuing.</a:t>
            </a:r>
            <a:r>
              <a:rPr lang="en-US" dirty="0">
                <a:effectLst/>
              </a:rPr>
              <a:t> </a:t>
            </a:r>
            <a:endParaRPr lang="en-US" dirty="0"/>
          </a:p>
        </p:txBody>
      </p:sp>
      <p:sp>
        <p:nvSpPr>
          <p:cNvPr id="4" name="Slide Number Placeholder 3"/>
          <p:cNvSpPr>
            <a:spLocks noGrp="1"/>
          </p:cNvSpPr>
          <p:nvPr>
            <p:ph type="sldNum" sz="quarter" idx="5"/>
          </p:nvPr>
        </p:nvSpPr>
        <p:spPr/>
        <p:txBody>
          <a:bodyPr/>
          <a:lstStyle/>
          <a:p>
            <a:fld id="{88F6E859-2853-C749-A84B-9D907DF274D4}" type="slidenum">
              <a:rPr lang="en-US" smtClean="0"/>
              <a:t>37</a:t>
            </a:fld>
            <a:endParaRPr lang="en-US"/>
          </a:p>
        </p:txBody>
      </p:sp>
    </p:spTree>
    <p:extLst>
      <p:ext uri="{BB962C8B-B14F-4D97-AF65-F5344CB8AC3E}">
        <p14:creationId xmlns:p14="http://schemas.microsoft.com/office/powerpoint/2010/main" val="2855028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However, we also have built into our human nature a very special capacity, an ability to reflect on ourselves, on our projects and values. We thus have the option to take up a distinctive perspective on our lives, to take what I’ll call the </a:t>
            </a:r>
            <a:r>
              <a:rPr lang="en-US" sz="1800" i="1" dirty="0">
                <a:effectLst/>
                <a:latin typeface="Times New Roman" panose="02020603050405020304" pitchFamily="18" charset="0"/>
                <a:ea typeface="Calibri" panose="020F0502020204030204" pitchFamily="34" charset="0"/>
              </a:rPr>
              <a:t>step-back move</a:t>
            </a:r>
            <a:r>
              <a:rPr lang="en-US" sz="1800" dirty="0">
                <a:effectLst/>
                <a:latin typeface="Times New Roman" panose="02020603050405020304" pitchFamily="18" charset="0"/>
                <a:ea typeface="Calibri" panose="020F0502020204030204" pitchFamily="34" charset="0"/>
              </a:rPr>
              <a:t> of self-consciousness. This is to see ourselves from outside of ourselves, by taking up a viewpoint that can pull the rug out from under our engaged, valuing, lived-in perspective. While we are in the throes of our projects and pursuits, we think we are fully justified in pursuing them: They are things worthy of pursuit, they truly matter, and they’re on secure foundations. Call this the </a:t>
            </a:r>
            <a:r>
              <a:rPr lang="en-US" sz="1800" i="1" dirty="0">
                <a:effectLst/>
                <a:latin typeface="Times New Roman" panose="02020603050405020304" pitchFamily="18" charset="0"/>
                <a:ea typeface="Calibri" panose="020F0502020204030204" pitchFamily="34" charset="0"/>
              </a:rPr>
              <a:t>engaged</a:t>
            </a:r>
            <a:r>
              <a:rPr lang="en-US" sz="1800" dirty="0">
                <a:effectLst/>
                <a:latin typeface="Times New Roman" panose="02020603050405020304" pitchFamily="18" charset="0"/>
                <a:ea typeface="Calibri" panose="020F0502020204030204" pitchFamily="34" charset="0"/>
              </a:rPr>
              <a:t> perspective. But when we take the </a:t>
            </a:r>
            <a:r>
              <a:rPr lang="en-US" sz="1800" i="1" dirty="0">
                <a:effectLst/>
                <a:latin typeface="Times New Roman" panose="02020603050405020304" pitchFamily="18" charset="0"/>
                <a:ea typeface="Calibri" panose="020F0502020204030204" pitchFamily="34" charset="0"/>
              </a:rPr>
              <a:t>reflective</a:t>
            </a:r>
            <a:r>
              <a:rPr lang="en-US" sz="1800" dirty="0">
                <a:effectLst/>
                <a:latin typeface="Times New Roman" panose="02020603050405020304" pitchFamily="18" charset="0"/>
                <a:ea typeface="Calibri" panose="020F0502020204030204" pitchFamily="34" charset="0"/>
              </a:rPr>
              <a:t> perspective, we step back and look at our lives from the perspective of the universe, as it were, to see that we are embedded in a very specific and local time and place, with highly contingent features: built in a certain bio-psychological way, born into a particular family and society, indoctrinated and educated in highly contingent ways, and constructed as a kind of clockwork machine in a universe of cause and effect. Once we step back and recognize these facts about ourselves, we can also then see that our reasons for pursuing our particular projects—as opposed to what could easily have been a wildly different set of projects—are woefully fragile, dubitable, possibly without any true foundation at all. They are borne of commitments and ways of thinking and reasoning that are given to us with our specific construction and station in life, but they themselves have mostly gone unquestioned, and so may well seem shaky or groundless under any kind of reflective critical examination. </a:t>
            </a:r>
            <a:endParaRPr lang="en-US" dirty="0"/>
          </a:p>
        </p:txBody>
      </p:sp>
      <p:sp>
        <p:nvSpPr>
          <p:cNvPr id="4" name="Slide Number Placeholder 3"/>
          <p:cNvSpPr>
            <a:spLocks noGrp="1"/>
          </p:cNvSpPr>
          <p:nvPr>
            <p:ph type="sldNum" sz="quarter" idx="5"/>
          </p:nvPr>
        </p:nvSpPr>
        <p:spPr/>
        <p:txBody>
          <a:bodyPr/>
          <a:lstStyle/>
          <a:p>
            <a:fld id="{88F6E859-2853-C749-A84B-9D907DF274D4}" type="slidenum">
              <a:rPr lang="en-US" smtClean="0"/>
              <a:t>38</a:t>
            </a:fld>
            <a:endParaRPr lang="en-US"/>
          </a:p>
        </p:txBody>
      </p:sp>
    </p:spTree>
    <p:extLst>
      <p:ext uri="{BB962C8B-B14F-4D97-AF65-F5344CB8AC3E}">
        <p14:creationId xmlns:p14="http://schemas.microsoft.com/office/powerpoint/2010/main" val="166203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talk on dignity. He’ll be horrified, if he focuses on his own lack of dignity. He can be amused (with everyone else) if he focuses on the irony, the absurdity of giving a speech on such high-brown ideas in such a low-brow way. And </a:t>
            </a:r>
            <a:r>
              <a:rPr lang="en-US" i="1" dirty="0"/>
              <a:t>that’s</a:t>
            </a:r>
            <a:r>
              <a:rPr lang="en-US" i="0" dirty="0"/>
              <a:t> funny.</a:t>
            </a:r>
            <a:endParaRPr lang="en-US" dirty="0"/>
          </a:p>
        </p:txBody>
      </p:sp>
      <p:sp>
        <p:nvSpPr>
          <p:cNvPr id="4" name="Slide Number Placeholder 3"/>
          <p:cNvSpPr>
            <a:spLocks noGrp="1"/>
          </p:cNvSpPr>
          <p:nvPr>
            <p:ph type="sldNum" sz="quarter" idx="5"/>
          </p:nvPr>
        </p:nvSpPr>
        <p:spPr/>
        <p:txBody>
          <a:bodyPr/>
          <a:lstStyle/>
          <a:p>
            <a:fld id="{88F6E859-2853-C749-A84B-9D907DF274D4}" type="slidenum">
              <a:rPr lang="en-US" smtClean="0"/>
              <a:t>40</a:t>
            </a:fld>
            <a:endParaRPr lang="en-US"/>
          </a:p>
        </p:txBody>
      </p:sp>
    </p:spTree>
    <p:extLst>
      <p:ext uri="{BB962C8B-B14F-4D97-AF65-F5344CB8AC3E}">
        <p14:creationId xmlns:p14="http://schemas.microsoft.com/office/powerpoint/2010/main" val="1194971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Their morbid senses of humor, as it turns out, enable them to cope with, and gain some psychological control over, the ongoing miseries and tragedies they have to deal with on a regular basis, which might otherwise emotionally overwhelm them. To go about their business with a grim seriousness, fully emotionally engaged with their charges and responding as many of the rest of us would—with severe distress—to every single killing and maiming they experience would prevent them from doing their jobs, and it would likely psychologically break them. </a:t>
            </a:r>
            <a:endParaRPr lang="en-US" dirty="0"/>
          </a:p>
        </p:txBody>
      </p:sp>
      <p:sp>
        <p:nvSpPr>
          <p:cNvPr id="4" name="Slide Number Placeholder 3"/>
          <p:cNvSpPr>
            <a:spLocks noGrp="1"/>
          </p:cNvSpPr>
          <p:nvPr>
            <p:ph type="sldNum" sz="quarter" idx="5"/>
          </p:nvPr>
        </p:nvSpPr>
        <p:spPr/>
        <p:txBody>
          <a:bodyPr/>
          <a:lstStyle/>
          <a:p>
            <a:fld id="{88F6E859-2853-C749-A84B-9D907DF274D4}" type="slidenum">
              <a:rPr lang="en-US" smtClean="0"/>
              <a:t>42</a:t>
            </a:fld>
            <a:endParaRPr lang="en-US"/>
          </a:p>
        </p:txBody>
      </p:sp>
    </p:spTree>
    <p:extLst>
      <p:ext uri="{BB962C8B-B14F-4D97-AF65-F5344CB8AC3E}">
        <p14:creationId xmlns:p14="http://schemas.microsoft.com/office/powerpoint/2010/main" val="562852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responders aren’t distracted from their </a:t>
            </a:r>
            <a:r>
              <a:rPr lang="en-US" i="1" dirty="0"/>
              <a:t>cognitive</a:t>
            </a:r>
            <a:r>
              <a:rPr lang="en-US" i="0" dirty="0"/>
              <a:t> demands: indeed, it enables them to focus on those without emotional distress, which enables them to do a better job. So it’s not just prudentially good, it’s morally good.</a:t>
            </a:r>
            <a:endParaRPr lang="en-US" dirty="0"/>
          </a:p>
        </p:txBody>
      </p:sp>
      <p:sp>
        <p:nvSpPr>
          <p:cNvPr id="4" name="Slide Number Placeholder 3"/>
          <p:cNvSpPr>
            <a:spLocks noGrp="1"/>
          </p:cNvSpPr>
          <p:nvPr>
            <p:ph type="sldNum" sz="quarter" idx="5"/>
          </p:nvPr>
        </p:nvSpPr>
        <p:spPr/>
        <p:txBody>
          <a:bodyPr/>
          <a:lstStyle/>
          <a:p>
            <a:fld id="{88F6E859-2853-C749-A84B-9D907DF274D4}" type="slidenum">
              <a:rPr lang="en-US" smtClean="0"/>
              <a:t>44</a:t>
            </a:fld>
            <a:endParaRPr lang="en-US"/>
          </a:p>
        </p:txBody>
      </p:sp>
    </p:spTree>
    <p:extLst>
      <p:ext uri="{BB962C8B-B14F-4D97-AF65-F5344CB8AC3E}">
        <p14:creationId xmlns:p14="http://schemas.microsoft.com/office/powerpoint/2010/main" val="1961168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what this talk is about.</a:t>
            </a:r>
          </a:p>
        </p:txBody>
      </p:sp>
      <p:sp>
        <p:nvSpPr>
          <p:cNvPr id="4" name="Slide Number Placeholder 3"/>
          <p:cNvSpPr>
            <a:spLocks noGrp="1"/>
          </p:cNvSpPr>
          <p:nvPr>
            <p:ph type="sldNum" sz="quarter" idx="5"/>
          </p:nvPr>
        </p:nvSpPr>
        <p:spPr/>
        <p:txBody>
          <a:bodyPr/>
          <a:lstStyle/>
          <a:p>
            <a:fld id="{88F6E859-2853-C749-A84B-9D907DF274D4}" type="slidenum">
              <a:rPr lang="en-US" smtClean="0"/>
              <a:t>5</a:t>
            </a:fld>
            <a:endParaRPr lang="en-US"/>
          </a:p>
        </p:txBody>
      </p:sp>
    </p:spTree>
    <p:extLst>
      <p:ext uri="{BB962C8B-B14F-4D97-AF65-F5344CB8AC3E}">
        <p14:creationId xmlns:p14="http://schemas.microsoft.com/office/powerpoint/2010/main" val="3267179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F6E859-2853-C749-A84B-9D907DF274D4}" type="slidenum">
              <a:rPr lang="en-US" smtClean="0"/>
              <a:t>45</a:t>
            </a:fld>
            <a:endParaRPr lang="en-US"/>
          </a:p>
        </p:txBody>
      </p:sp>
    </p:spTree>
    <p:extLst>
      <p:ext uri="{BB962C8B-B14F-4D97-AF65-F5344CB8AC3E}">
        <p14:creationId xmlns:p14="http://schemas.microsoft.com/office/powerpoint/2010/main" val="1894704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Perceiving the dubious nature of our values alone isn’t enough. That’s what’s sobering. It’s perceiving the </a:t>
            </a:r>
            <a:r>
              <a:rPr lang="en-US" i="1" dirty="0"/>
              <a:t>disparity </a:t>
            </a:r>
            <a:r>
              <a:rPr lang="en-US" i="0" dirty="0"/>
              <a:t>that matters. </a:t>
            </a:r>
            <a:r>
              <a:rPr lang="en-US" sz="1800" dirty="0">
                <a:effectLst/>
                <a:latin typeface="Times New Roman" panose="02020603050405020304" pitchFamily="18" charset="0"/>
                <a:ea typeface="Calibri" panose="020F0502020204030204" pitchFamily="34" charset="0"/>
              </a:rPr>
              <a:t>During the American Civil War, depressed soldiers were sometimes prescribed glasses with rose-colored tints. Seeing their world through “rose-colored glasses” significantly raised their spirits (thus the phrase). Today we know that a variety of colored tints on glasses have different effects on the moods and emotions of the people who wear them. Different tints produce different responses in people viewing the same pictures. We see all the same worldly properties, but we have different affective responses when viewing them through different colored lenses</a:t>
            </a:r>
            <a:r>
              <a:rPr lang="en-US" dirty="0">
                <a:effectLst/>
              </a:rPr>
              <a:t>.</a:t>
            </a:r>
            <a:endParaRPr lang="en-US" dirty="0"/>
          </a:p>
        </p:txBody>
      </p:sp>
      <p:sp>
        <p:nvSpPr>
          <p:cNvPr id="4" name="Slide Number Placeholder 3"/>
          <p:cNvSpPr>
            <a:spLocks noGrp="1"/>
          </p:cNvSpPr>
          <p:nvPr>
            <p:ph type="sldNum" sz="quarter" idx="5"/>
          </p:nvPr>
        </p:nvSpPr>
        <p:spPr/>
        <p:txBody>
          <a:bodyPr/>
          <a:lstStyle/>
          <a:p>
            <a:fld id="{88F6E859-2853-C749-A84B-9D907DF274D4}" type="slidenum">
              <a:rPr lang="en-US" smtClean="0"/>
              <a:t>47</a:t>
            </a:fld>
            <a:endParaRPr lang="en-US"/>
          </a:p>
        </p:txBody>
      </p:sp>
    </p:spTree>
    <p:extLst>
      <p:ext uri="{BB962C8B-B14F-4D97-AF65-F5344CB8AC3E}">
        <p14:creationId xmlns:p14="http://schemas.microsoft.com/office/powerpoint/2010/main" val="2547279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Think about some distressful story you’ve got about yourself, some past pain. When you tell the story with distress, empathy calls for emotional distress and sympathy from those who hear it. But you can also tell the tale, as if you were a cartoon character, with great exaggeration. [Tell story of falling on ice.) It’s the exaggeration that highlights the absurdity, the disparity between pretension and reality. This invites from your truly empathic friends an emotional </a:t>
            </a:r>
            <a:r>
              <a:rPr lang="en-US" sz="1800" i="1" dirty="0">
                <a:effectLst/>
                <a:latin typeface="Times New Roman" panose="02020603050405020304" pitchFamily="18" charset="0"/>
                <a:ea typeface="Calibri" panose="020F0502020204030204" pitchFamily="34" charset="0"/>
              </a:rPr>
              <a:t>disengagement</a:t>
            </a:r>
            <a:r>
              <a:rPr lang="en-US" sz="1800" i="0" dirty="0">
                <a:effectLst/>
                <a:latin typeface="Times New Roman" panose="02020603050405020304" pitchFamily="18" charset="0"/>
                <a:ea typeface="Calibri" panose="020F0502020204030204" pitchFamily="34" charset="0"/>
              </a:rPr>
              <a:t>: they take off their distress glasses and put on their psychopath glasses for a while. And this enables the comedy: When you focus on the ridiculousness, the absurdity in and of our lives, you can see the silliness.</a:t>
            </a:r>
            <a:endParaRPr lang="en-US" dirty="0"/>
          </a:p>
        </p:txBody>
      </p:sp>
      <p:sp>
        <p:nvSpPr>
          <p:cNvPr id="4" name="Slide Number Placeholder 3"/>
          <p:cNvSpPr>
            <a:spLocks noGrp="1"/>
          </p:cNvSpPr>
          <p:nvPr>
            <p:ph type="sldNum" sz="quarter" idx="5"/>
          </p:nvPr>
        </p:nvSpPr>
        <p:spPr/>
        <p:txBody>
          <a:bodyPr/>
          <a:lstStyle/>
          <a:p>
            <a:fld id="{88F6E859-2853-C749-A84B-9D907DF274D4}" type="slidenum">
              <a:rPr lang="en-US" smtClean="0"/>
              <a:t>48</a:t>
            </a:fld>
            <a:endParaRPr lang="en-US"/>
          </a:p>
        </p:txBody>
      </p:sp>
    </p:spTree>
    <p:extLst>
      <p:ext uri="{BB962C8B-B14F-4D97-AF65-F5344CB8AC3E}">
        <p14:creationId xmlns:p14="http://schemas.microsoft.com/office/powerpoint/2010/main" val="14729411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Tragilarious</a:t>
            </a:r>
            <a:r>
              <a:rPr lang="en-US" dirty="0"/>
              <a:t>.” What can you do but laugh?</a:t>
            </a:r>
          </a:p>
        </p:txBody>
      </p:sp>
      <p:sp>
        <p:nvSpPr>
          <p:cNvPr id="4" name="Slide Number Placeholder 3"/>
          <p:cNvSpPr>
            <a:spLocks noGrp="1"/>
          </p:cNvSpPr>
          <p:nvPr>
            <p:ph type="sldNum" sz="quarter" idx="5"/>
          </p:nvPr>
        </p:nvSpPr>
        <p:spPr/>
        <p:txBody>
          <a:bodyPr/>
          <a:lstStyle/>
          <a:p>
            <a:fld id="{88F6E859-2853-C749-A84B-9D907DF274D4}" type="slidenum">
              <a:rPr lang="en-US" smtClean="0"/>
              <a:t>49</a:t>
            </a:fld>
            <a:endParaRPr lang="en-US"/>
          </a:p>
        </p:txBody>
      </p:sp>
    </p:spTree>
    <p:extLst>
      <p:ext uri="{BB962C8B-B14F-4D97-AF65-F5344CB8AC3E}">
        <p14:creationId xmlns:p14="http://schemas.microsoft.com/office/powerpoint/2010/main" val="764730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Times New Roman" panose="02020603050405020304" pitchFamily="18" charset="0"/>
              </a:rPr>
              <a:t>When you wisecrack about your distress, you’re sometimes signaling to me that it’s OK to emotionally </a:t>
            </a:r>
            <a:r>
              <a:rPr lang="en-US" sz="1800" i="1" dirty="0">
                <a:solidFill>
                  <a:srgbClr val="000000"/>
                </a:solidFill>
                <a:effectLst/>
                <a:latin typeface="Times New Roman" panose="02020603050405020304" pitchFamily="18" charset="0"/>
                <a:ea typeface="Times New Roman" panose="02020603050405020304" pitchFamily="18" charset="0"/>
              </a:rPr>
              <a:t>detach</a:t>
            </a:r>
            <a:r>
              <a:rPr lang="en-US" sz="1800" dirty="0">
                <a:solidFill>
                  <a:srgbClr val="000000"/>
                </a:solidFill>
                <a:effectLst/>
                <a:latin typeface="Times New Roman" panose="02020603050405020304" pitchFamily="18" charset="0"/>
                <a:ea typeface="Times New Roman" panose="02020603050405020304" pitchFamily="18" charset="0"/>
              </a:rPr>
              <a:t> from your pain or trauma along with you. And this is what’s necessary for me to attend to the absurd disparity between your pretentions and reality, and so to find the funny in your pain.</a:t>
            </a:r>
            <a:r>
              <a:rPr lang="en-US" dirty="0">
                <a:effectLst/>
              </a:rPr>
              <a:t> </a:t>
            </a:r>
            <a:r>
              <a:rPr lang="en-US" sz="1200" dirty="0">
                <a:solidFill>
                  <a:srgbClr val="000000"/>
                </a:solidFill>
                <a:effectLst/>
                <a:latin typeface="Times New Roman" panose="02020603050405020304" pitchFamily="18" charset="0"/>
                <a:ea typeface="Times New Roman" panose="02020603050405020304" pitchFamily="18" charset="0"/>
              </a:rPr>
              <a:t>True kindness and caring, for example, occasionally require emotional </a:t>
            </a:r>
            <a:r>
              <a:rPr lang="en-US" sz="1200" i="1" dirty="0">
                <a:solidFill>
                  <a:srgbClr val="000000"/>
                </a:solidFill>
                <a:effectLst/>
                <a:latin typeface="Times New Roman" panose="02020603050405020304" pitchFamily="18" charset="0"/>
                <a:ea typeface="Times New Roman" panose="02020603050405020304" pitchFamily="18" charset="0"/>
              </a:rPr>
              <a:t>detachment</a:t>
            </a:r>
            <a:r>
              <a:rPr lang="en-US" sz="1200" dirty="0">
                <a:solidFill>
                  <a:srgbClr val="000000"/>
                </a:solidFill>
                <a:effectLst/>
                <a:latin typeface="Times New Roman" panose="02020603050405020304" pitchFamily="18" charset="0"/>
                <a:ea typeface="Times New Roman" panose="02020603050405020304" pitchFamily="18" charset="0"/>
              </a:rPr>
              <a:t> from the distressing pains of our actual fellows, so that we might revel together instead in the affiliative and bonding amusement that’s available to us once we focus on the absurdities of our lives. It may be that in our darkest hours all we want is to share some amusement with others at our plights, where </a:t>
            </a:r>
            <a:r>
              <a:rPr lang="en-US" sz="1200" i="1" dirty="0">
                <a:solidFill>
                  <a:srgbClr val="000000"/>
                </a:solidFill>
                <a:effectLst/>
                <a:latin typeface="Times New Roman" panose="02020603050405020304" pitchFamily="18" charset="0"/>
                <a:ea typeface="Times New Roman" panose="02020603050405020304" pitchFamily="18" charset="0"/>
              </a:rPr>
              <a:t>actual</a:t>
            </a:r>
            <a:r>
              <a:rPr lang="en-US" sz="1200" dirty="0">
                <a:solidFill>
                  <a:srgbClr val="000000"/>
                </a:solidFill>
                <a:effectLst/>
                <a:latin typeface="Times New Roman" panose="02020603050405020304" pitchFamily="18" charset="0"/>
                <a:ea typeface="Times New Roman" panose="02020603050405020304" pitchFamily="18" charset="0"/>
              </a:rPr>
              <a:t> kindness and empathy require the sputteringly uttered, “What can you do but laugh?!” </a:t>
            </a:r>
            <a:endParaRPr lang="en-US" dirty="0"/>
          </a:p>
        </p:txBody>
      </p:sp>
      <p:sp>
        <p:nvSpPr>
          <p:cNvPr id="4" name="Slide Number Placeholder 3"/>
          <p:cNvSpPr>
            <a:spLocks noGrp="1"/>
          </p:cNvSpPr>
          <p:nvPr>
            <p:ph type="sldNum" sz="quarter" idx="5"/>
          </p:nvPr>
        </p:nvSpPr>
        <p:spPr/>
        <p:txBody>
          <a:bodyPr/>
          <a:lstStyle/>
          <a:p>
            <a:fld id="{88F6E859-2853-C749-A84B-9D907DF274D4}" type="slidenum">
              <a:rPr lang="en-US" smtClean="0"/>
              <a:t>50</a:t>
            </a:fld>
            <a:endParaRPr lang="en-US"/>
          </a:p>
        </p:txBody>
      </p:sp>
    </p:spTree>
    <p:extLst>
      <p:ext uri="{BB962C8B-B14F-4D97-AF65-F5344CB8AC3E}">
        <p14:creationId xmlns:p14="http://schemas.microsoft.com/office/powerpoint/2010/main" val="24911583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Times New Roman" panose="02020603050405020304" pitchFamily="18" charset="0"/>
              </a:rPr>
              <a:t>I’ve had to practice what I preach. This is my prostate (or an artist’s rendering thereof). It was cancer-riddled, so they cut it out of me. I could take a wee bit of sympathy when I told friends, but what I really craved were wisecracks. And I got ‘</a:t>
            </a:r>
            <a:r>
              <a:rPr lang="en-US" sz="1800" dirty="0" err="1">
                <a:solidFill>
                  <a:srgbClr val="000000"/>
                </a:solidFill>
                <a:effectLst/>
                <a:latin typeface="Times New Roman" panose="02020603050405020304" pitchFamily="18" charset="0"/>
                <a:ea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rPr>
              <a:t>. [CLICK THROUGH QUOTES] These people aren’t just assholes; they are my dearest asshole friends. And my gratitude for their emotionally detached wisecracks about my diagnosis was enormous. Just like my cancer-riddled prostate.</a:t>
            </a:r>
            <a:r>
              <a:rPr lang="en-US" dirty="0">
                <a:effectLst/>
              </a:rPr>
              <a:t> </a:t>
            </a:r>
            <a:endParaRPr lang="en-US" dirty="0"/>
          </a:p>
        </p:txBody>
      </p:sp>
      <p:sp>
        <p:nvSpPr>
          <p:cNvPr id="4" name="Slide Number Placeholder 3"/>
          <p:cNvSpPr>
            <a:spLocks noGrp="1"/>
          </p:cNvSpPr>
          <p:nvPr>
            <p:ph type="sldNum" sz="quarter" idx="5"/>
          </p:nvPr>
        </p:nvSpPr>
        <p:spPr/>
        <p:txBody>
          <a:bodyPr/>
          <a:lstStyle/>
          <a:p>
            <a:fld id="{88F6E859-2853-C749-A84B-9D907DF274D4}" type="slidenum">
              <a:rPr lang="en-US" smtClean="0"/>
              <a:t>51</a:t>
            </a:fld>
            <a:endParaRPr lang="en-US"/>
          </a:p>
        </p:txBody>
      </p:sp>
    </p:spTree>
    <p:extLst>
      <p:ext uri="{BB962C8B-B14F-4D97-AF65-F5344CB8AC3E}">
        <p14:creationId xmlns:p14="http://schemas.microsoft.com/office/powerpoint/2010/main" val="3022432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anger we feel can only be a function of the values or reasons we see as having been violated or ignored.</a:t>
            </a:r>
            <a:endParaRPr lang="en-US" dirty="0"/>
          </a:p>
        </p:txBody>
      </p:sp>
      <p:sp>
        <p:nvSpPr>
          <p:cNvPr id="4" name="Slide Number Placeholder 3"/>
          <p:cNvSpPr>
            <a:spLocks noGrp="1"/>
          </p:cNvSpPr>
          <p:nvPr>
            <p:ph type="sldNum" sz="quarter" idx="5"/>
          </p:nvPr>
        </p:nvSpPr>
        <p:spPr/>
        <p:txBody>
          <a:bodyPr/>
          <a:lstStyle/>
          <a:p>
            <a:fld id="{88F6E859-2853-C749-A84B-9D907DF274D4}" type="slidenum">
              <a:rPr lang="en-US" smtClean="0"/>
              <a:t>52</a:t>
            </a:fld>
            <a:endParaRPr lang="en-US"/>
          </a:p>
        </p:txBody>
      </p:sp>
    </p:spTree>
    <p:extLst>
      <p:ext uri="{BB962C8B-B14F-4D97-AF65-F5344CB8AC3E}">
        <p14:creationId xmlns:p14="http://schemas.microsoft.com/office/powerpoint/2010/main" val="17555065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can distract and detach through an appeal to absurdist humor. An example of absurdist humor that could have, if only recognized as such by the couples, dissolve the quarrel.</a:t>
            </a:r>
          </a:p>
        </p:txBody>
      </p:sp>
      <p:sp>
        <p:nvSpPr>
          <p:cNvPr id="4" name="Slide Number Placeholder 3"/>
          <p:cNvSpPr>
            <a:spLocks noGrp="1"/>
          </p:cNvSpPr>
          <p:nvPr>
            <p:ph type="sldNum" sz="quarter" idx="5"/>
          </p:nvPr>
        </p:nvSpPr>
        <p:spPr/>
        <p:txBody>
          <a:bodyPr/>
          <a:lstStyle/>
          <a:p>
            <a:fld id="{88F6E859-2853-C749-A84B-9D907DF274D4}" type="slidenum">
              <a:rPr lang="en-US" smtClean="0"/>
              <a:t>53</a:t>
            </a:fld>
            <a:endParaRPr lang="en-US"/>
          </a:p>
        </p:txBody>
      </p:sp>
    </p:spTree>
    <p:extLst>
      <p:ext uri="{BB962C8B-B14F-4D97-AF65-F5344CB8AC3E}">
        <p14:creationId xmlns:p14="http://schemas.microsoft.com/office/powerpoint/2010/main" val="3120356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involves getting quarreling partner to see just how little </a:t>
            </a:r>
            <a:r>
              <a:rPr lang="en-US" sz="1200" i="1" dirty="0"/>
              <a:t>this particular dispute </a:t>
            </a:r>
            <a:r>
              <a:rPr lang="en-US" sz="1200" dirty="0"/>
              <a:t>matters (emotionally). But, crucially, it should preserve our own and each others’ mattering to each other. </a:t>
            </a:r>
            <a:r>
              <a:rPr lang="en-US" dirty="0"/>
              <a:t>But this final point is a topic for another day.</a:t>
            </a:r>
          </a:p>
        </p:txBody>
      </p:sp>
      <p:sp>
        <p:nvSpPr>
          <p:cNvPr id="4" name="Slide Number Placeholder 3"/>
          <p:cNvSpPr>
            <a:spLocks noGrp="1"/>
          </p:cNvSpPr>
          <p:nvPr>
            <p:ph type="sldNum" sz="quarter" idx="5"/>
          </p:nvPr>
        </p:nvSpPr>
        <p:spPr/>
        <p:txBody>
          <a:bodyPr/>
          <a:lstStyle/>
          <a:p>
            <a:fld id="{88F6E859-2853-C749-A84B-9D907DF274D4}" type="slidenum">
              <a:rPr lang="en-US" smtClean="0"/>
              <a:t>54</a:t>
            </a:fld>
            <a:endParaRPr lang="en-US"/>
          </a:p>
        </p:txBody>
      </p:sp>
    </p:spTree>
    <p:extLst>
      <p:ext uri="{BB962C8B-B14F-4D97-AF65-F5344CB8AC3E}">
        <p14:creationId xmlns:p14="http://schemas.microsoft.com/office/powerpoint/2010/main" val="2462519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difference: One involves seeing others as objects of social policy, to be managed, handled, cured, or trained. The other involves a range of reactive feelings and attitudes we are vulnerable to only within our interpersonal relationships, e.g., resentment, gratitude, forgiveness, anger, and love.</a:t>
            </a:r>
          </a:p>
        </p:txBody>
      </p:sp>
      <p:sp>
        <p:nvSpPr>
          <p:cNvPr id="4" name="Slide Number Placeholder 3"/>
          <p:cNvSpPr>
            <a:spLocks noGrp="1"/>
          </p:cNvSpPr>
          <p:nvPr>
            <p:ph type="sldNum" sz="quarter" idx="5"/>
          </p:nvPr>
        </p:nvSpPr>
        <p:spPr/>
        <p:txBody>
          <a:bodyPr/>
          <a:lstStyle/>
          <a:p>
            <a:fld id="{88F6E859-2853-C749-A84B-9D907DF274D4}" type="slidenum">
              <a:rPr lang="en-US" smtClean="0"/>
              <a:t>7</a:t>
            </a:fld>
            <a:endParaRPr lang="en-US"/>
          </a:p>
        </p:txBody>
      </p:sp>
    </p:spTree>
    <p:extLst>
      <p:ext uri="{BB962C8B-B14F-4D97-AF65-F5344CB8AC3E}">
        <p14:creationId xmlns:p14="http://schemas.microsoft.com/office/powerpoint/2010/main" val="3834040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sharpness of the edge here consists in </a:t>
            </a:r>
            <a:r>
              <a:rPr lang="en-US" i="1" dirty="0"/>
              <a:t>anger</a:t>
            </a:r>
            <a:r>
              <a:rPr lang="en-US" i="0" dirty="0"/>
              <a:t>.</a:t>
            </a:r>
            <a:endParaRPr lang="en-US" dirty="0"/>
          </a:p>
        </p:txBody>
      </p:sp>
      <p:sp>
        <p:nvSpPr>
          <p:cNvPr id="4" name="Slide Number Placeholder 3"/>
          <p:cNvSpPr>
            <a:spLocks noGrp="1"/>
          </p:cNvSpPr>
          <p:nvPr>
            <p:ph type="sldNum" sz="quarter" idx="5"/>
          </p:nvPr>
        </p:nvSpPr>
        <p:spPr/>
        <p:txBody>
          <a:bodyPr/>
          <a:lstStyle/>
          <a:p>
            <a:fld id="{88F6E859-2853-C749-A84B-9D907DF274D4}" type="slidenum">
              <a:rPr lang="en-US" smtClean="0"/>
              <a:t>8</a:t>
            </a:fld>
            <a:endParaRPr lang="en-US"/>
          </a:p>
        </p:txBody>
      </p:sp>
    </p:spTree>
    <p:extLst>
      <p:ext uri="{BB962C8B-B14F-4D97-AF65-F5344CB8AC3E}">
        <p14:creationId xmlns:p14="http://schemas.microsoft.com/office/powerpoint/2010/main" val="1006269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9A254C-27A9-C545-A3BF-2FC96A9E2F4E}" type="slidenum">
              <a:rPr lang="en-US" smtClean="0"/>
              <a:t>10</a:t>
            </a:fld>
            <a:endParaRPr lang="en-US"/>
          </a:p>
        </p:txBody>
      </p:sp>
    </p:spTree>
    <p:extLst>
      <p:ext uri="{BB962C8B-B14F-4D97-AF65-F5344CB8AC3E}">
        <p14:creationId xmlns:p14="http://schemas.microsoft.com/office/powerpoint/2010/main" val="3880512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Chair ignores your voice (as woman).</a:t>
            </a:r>
          </a:p>
        </p:txBody>
      </p:sp>
      <p:sp>
        <p:nvSpPr>
          <p:cNvPr id="4" name="Slide Number Placeholder 3"/>
          <p:cNvSpPr>
            <a:spLocks noGrp="1"/>
          </p:cNvSpPr>
          <p:nvPr>
            <p:ph type="sldNum" sz="quarter" idx="10"/>
          </p:nvPr>
        </p:nvSpPr>
        <p:spPr/>
        <p:txBody>
          <a:bodyPr/>
          <a:lstStyle/>
          <a:p>
            <a:fld id="{CD9A254C-27A9-C545-A3BF-2FC96A9E2F4E}" type="slidenum">
              <a:rPr lang="en-US" smtClean="0"/>
              <a:t>14</a:t>
            </a:fld>
            <a:endParaRPr lang="en-US"/>
          </a:p>
        </p:txBody>
      </p:sp>
    </p:spTree>
    <p:extLst>
      <p:ext uri="{BB962C8B-B14F-4D97-AF65-F5344CB8AC3E}">
        <p14:creationId xmlns:p14="http://schemas.microsoft.com/office/powerpoint/2010/main" val="4173757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D9A254C-27A9-C545-A3BF-2FC96A9E2F4E}" type="slidenum">
              <a:rPr lang="en-US" smtClean="0"/>
              <a:t>15</a:t>
            </a:fld>
            <a:endParaRPr lang="en-US"/>
          </a:p>
        </p:txBody>
      </p:sp>
    </p:spTree>
    <p:extLst>
      <p:ext uri="{BB962C8B-B14F-4D97-AF65-F5344CB8AC3E}">
        <p14:creationId xmlns:p14="http://schemas.microsoft.com/office/powerpoint/2010/main" val="1339799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psychopaths, perhaps some with autism.</a:t>
            </a:r>
          </a:p>
        </p:txBody>
      </p:sp>
      <p:sp>
        <p:nvSpPr>
          <p:cNvPr id="4" name="Slide Number Placeholder 3"/>
          <p:cNvSpPr>
            <a:spLocks noGrp="1"/>
          </p:cNvSpPr>
          <p:nvPr>
            <p:ph type="sldNum" sz="quarter" idx="5"/>
          </p:nvPr>
        </p:nvSpPr>
        <p:spPr/>
        <p:txBody>
          <a:bodyPr/>
          <a:lstStyle/>
          <a:p>
            <a:fld id="{88F6E859-2853-C749-A84B-9D907DF274D4}" type="slidenum">
              <a:rPr lang="en-US" smtClean="0"/>
              <a:t>16</a:t>
            </a:fld>
            <a:endParaRPr lang="en-US"/>
          </a:p>
        </p:txBody>
      </p:sp>
    </p:spTree>
    <p:extLst>
      <p:ext uri="{BB962C8B-B14F-4D97-AF65-F5344CB8AC3E}">
        <p14:creationId xmlns:p14="http://schemas.microsoft.com/office/powerpoint/2010/main" val="16808819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98AF03-7270-45C2-A683-C5E353EF01A5}" type="datetime4">
              <a:rPr lang="en-US" smtClean="0"/>
              <a:pPr/>
              <a:t>March 22, 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dirty="0"/>
          </a:p>
        </p:txBody>
      </p:sp>
    </p:spTree>
    <p:extLst>
      <p:ext uri="{BB962C8B-B14F-4D97-AF65-F5344CB8AC3E}">
        <p14:creationId xmlns:p14="http://schemas.microsoft.com/office/powerpoint/2010/main" val="2111884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C01193-8287-4834-A286-6B880643E934}" type="datetime4">
              <a:rPr lang="en-US" smtClean="0"/>
              <a:pPr/>
              <a:t>March 22, 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212067504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C01193-8287-4834-A286-6B880643E934}" type="datetime4">
              <a:rPr lang="en-US" smtClean="0"/>
              <a:pPr/>
              <a:t>March 22, 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219304515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C01193-8287-4834-A286-6B880643E934}" type="datetime4">
              <a:rPr lang="en-US" smtClean="0"/>
              <a:pPr/>
              <a:t>March 22, 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2518662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C01193-8287-4834-A286-6B880643E934}" type="datetime4">
              <a:rPr lang="en-US" smtClean="0"/>
              <a:pPr/>
              <a:t>March 22, 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306228351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6C01193-8287-4834-A286-6B880643E934}" type="datetime4">
              <a:rPr lang="en-US" smtClean="0"/>
              <a:pPr/>
              <a:t>March 22, 2024</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341766831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6C01193-8287-4834-A286-6B880643E934}" type="datetime4">
              <a:rPr lang="en-US" smtClean="0"/>
              <a:pPr/>
              <a:t>March 22, 2024</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30362833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C01193-8287-4834-A286-6B880643E934}" type="datetime4">
              <a:rPr lang="en-US" smtClean="0"/>
              <a:pPr/>
              <a:t>March 22, 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418400151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C01193-8287-4834-A286-6B880643E934}" type="datetime4">
              <a:rPr lang="en-US" smtClean="0"/>
              <a:pPr/>
              <a:t>March 22, 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146701792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A93482-8E69-40F7-BCAD-5662A6CADB27}" type="datetime4">
              <a:rPr lang="en-US" smtClean="0"/>
              <a:pPr/>
              <a:t>March 22,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692226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C01193-8287-4834-A286-6B880643E934}" type="datetime4">
              <a:rPr lang="en-US" smtClean="0"/>
              <a:pPr/>
              <a:t>March 22, 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105969157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B7EAE1-CAAC-4AEF-919E-158692B1E55E}" type="datetime4">
              <a:rPr lang="en-US" smtClean="0"/>
              <a:pPr/>
              <a:t>March 22,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3074230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C01193-8287-4834-A286-6B880643E934}" type="datetime4">
              <a:rPr lang="en-US" smtClean="0"/>
              <a:pPr/>
              <a:t>March 22, 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421648818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C01193-8287-4834-A286-6B880643E934}" type="datetime4">
              <a:rPr lang="en-US" smtClean="0"/>
              <a:pPr/>
              <a:t>March 22, 2024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89824984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127EC2-47FB-48A1-8644-C8A81DDAA119}" type="datetime4">
              <a:rPr lang="en-US" smtClean="0"/>
              <a:pPr/>
              <a:t>March 22, 2024</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1638492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AE3EC3ED-7435-49F9-84C8-03CCA2F8DEDB}" type="datetime4">
              <a:rPr lang="en-US" smtClean="0"/>
              <a:pPr/>
              <a:t>March 22,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2816278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C01193-8287-4834-A286-6B880643E934}" type="datetime4">
              <a:rPr lang="en-US" smtClean="0"/>
              <a:pPr/>
              <a:t>March 22, 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324559073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861222-2C8B-4501-BE87-6797EC025925}" type="datetime4">
              <a:rPr lang="en-US" smtClean="0"/>
              <a:pPr/>
              <a:t>March 22, 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2168461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16C01193-8287-4834-A286-6B880643E934}" type="datetime4">
              <a:rPr lang="en-US" smtClean="0"/>
              <a:pPr/>
              <a:t>March 22, 2024</a:t>
            </a:fld>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8B37D5FE-740C-46F5-801A-FA5477D9711F}" type="slidenum">
              <a:rPr lang="en-US" smtClean="0"/>
              <a:pPr/>
              <a:t>‹#›</a:t>
            </a:fld>
            <a:endParaRPr lang="en-US"/>
          </a:p>
        </p:txBody>
      </p:sp>
    </p:spTree>
    <p:extLst>
      <p:ext uri="{BB962C8B-B14F-4D97-AF65-F5344CB8AC3E}">
        <p14:creationId xmlns:p14="http://schemas.microsoft.com/office/powerpoint/2010/main" val="11933586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Lst>
  <p:hf sldNum="0"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1.png"/><Relationship Id="rId3" Type="http://schemas.openxmlformats.org/officeDocument/2006/relationships/image" Target="../media/image38.jpg"/><Relationship Id="rId7" Type="http://schemas.openxmlformats.org/officeDocument/2006/relationships/image" Target="../media/image220.png"/><Relationship Id="rId12" Type="http://schemas.openxmlformats.org/officeDocument/2006/relationships/customXml" Target="../ink/ink4.xm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customXml" Target="../ink/ink2.xml"/><Relationship Id="rId11" Type="http://schemas.openxmlformats.org/officeDocument/2006/relationships/image" Target="../media/image250.png"/><Relationship Id="rId5" Type="http://schemas.openxmlformats.org/officeDocument/2006/relationships/image" Target="../media/image210.png"/><Relationship Id="rId10" Type="http://schemas.openxmlformats.org/officeDocument/2006/relationships/customXml" Target="../ink/ink3.xml"/><Relationship Id="rId4" Type="http://schemas.openxmlformats.org/officeDocument/2006/relationships/customXml" Target="../ink/ink1.xml"/><Relationship Id="rId9" Type="http://schemas.openxmlformats.org/officeDocument/2006/relationships/image" Target="../media/image40.svg"/><Relationship Id="rId14" Type="http://schemas.openxmlformats.org/officeDocument/2006/relationships/image" Target="../media/image42.sv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4.jpg"/><Relationship Id="rId1" Type="http://schemas.openxmlformats.org/officeDocument/2006/relationships/slideLayout" Target="../slideLayouts/slideLayout18.xml"/><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50.jpe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3.gif"/></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75.jpeg"/><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pn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5.png"/><Relationship Id="rId9"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5873676-3D69-48B0-BA02-D759766A90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2">
            <a:extLst>
              <a:ext uri="{FF2B5EF4-FFF2-40B4-BE49-F238E27FC236}">
                <a16:creationId xmlns:a16="http://schemas.microsoft.com/office/drawing/2014/main" id="{248E96D7-6599-4607-9958-FD9E100013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pointing at another person&#10;&#10;Description automatically generated">
            <a:extLst>
              <a:ext uri="{FF2B5EF4-FFF2-40B4-BE49-F238E27FC236}">
                <a16:creationId xmlns:a16="http://schemas.microsoft.com/office/drawing/2014/main" id="{B268C1E5-308E-D87A-06AA-CC58F356C71B}"/>
              </a:ext>
            </a:extLst>
          </p:cNvPr>
          <p:cNvPicPr>
            <a:picLocks noChangeAspect="1"/>
          </p:cNvPicPr>
          <p:nvPr/>
        </p:nvPicPr>
        <p:blipFill rotWithShape="1">
          <a:blip r:embed="rId3">
            <a:extLst>
              <a:ext uri="{28A0092B-C50C-407E-A947-70E740481C1C}">
                <a14:useLocalDpi xmlns:a14="http://schemas.microsoft.com/office/drawing/2010/main" val="0"/>
              </a:ext>
            </a:extLst>
          </a:blip>
          <a:srcRect t="480" b="37210"/>
          <a:stretch/>
        </p:blipFill>
        <p:spPr>
          <a:xfrm>
            <a:off x="20" y="-1"/>
            <a:ext cx="9143980" cy="4187739"/>
          </a:xfrm>
          <a:prstGeom prst="rect">
            <a:avLst/>
          </a:prstGeom>
        </p:spPr>
      </p:pic>
      <p:cxnSp>
        <p:nvCxnSpPr>
          <p:cNvPr id="43" name="Straight Connector 42">
            <a:extLst>
              <a:ext uri="{FF2B5EF4-FFF2-40B4-BE49-F238E27FC236}">
                <a16:creationId xmlns:a16="http://schemas.microsoft.com/office/drawing/2014/main" id="{99478AA5-D1D0-4B5E-9FDE-6F55026DA3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229100"/>
            <a:ext cx="914400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3CA8EEE2-DA9A-4635-9B41-33EB565145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0E210BB4-C71E-A8C2-6A09-850D01866931}"/>
              </a:ext>
            </a:extLst>
          </p:cNvPr>
          <p:cNvSpPr>
            <a:spLocks noGrp="1"/>
          </p:cNvSpPr>
          <p:nvPr>
            <p:ph type="ctrTitle"/>
          </p:nvPr>
        </p:nvSpPr>
        <p:spPr>
          <a:xfrm>
            <a:off x="859536" y="4437888"/>
            <a:ext cx="7424928" cy="1116711"/>
          </a:xfrm>
        </p:spPr>
        <p:txBody>
          <a:bodyPr>
            <a:normAutofit/>
          </a:bodyPr>
          <a:lstStyle/>
          <a:p>
            <a:r>
              <a:rPr lang="en-US" dirty="0"/>
              <a:t>Quarrels and cracks</a:t>
            </a:r>
          </a:p>
        </p:txBody>
      </p:sp>
      <p:sp>
        <p:nvSpPr>
          <p:cNvPr id="3" name="Subtitle 2">
            <a:extLst>
              <a:ext uri="{FF2B5EF4-FFF2-40B4-BE49-F238E27FC236}">
                <a16:creationId xmlns:a16="http://schemas.microsoft.com/office/drawing/2014/main" id="{185335F9-1811-243F-0060-7515C548B2B1}"/>
              </a:ext>
            </a:extLst>
          </p:cNvPr>
          <p:cNvSpPr>
            <a:spLocks noGrp="1"/>
          </p:cNvSpPr>
          <p:nvPr>
            <p:ph type="subTitle" idx="1"/>
          </p:nvPr>
        </p:nvSpPr>
        <p:spPr>
          <a:xfrm>
            <a:off x="1313259" y="5481448"/>
            <a:ext cx="6517482" cy="1034682"/>
          </a:xfrm>
        </p:spPr>
        <p:txBody>
          <a:bodyPr>
            <a:noAutofit/>
          </a:bodyPr>
          <a:lstStyle/>
          <a:p>
            <a:pPr>
              <a:lnSpc>
                <a:spcPct val="110000"/>
              </a:lnSpc>
            </a:pPr>
            <a:r>
              <a:rPr lang="en-US" sz="1800" dirty="0">
                <a:solidFill>
                  <a:schemeClr val="tx1">
                    <a:lumMod val="50000"/>
                    <a:lumOff val="50000"/>
                  </a:schemeClr>
                </a:solidFill>
              </a:rPr>
              <a:t>On the Values of Comic Distraction</a:t>
            </a:r>
          </a:p>
          <a:p>
            <a:pPr>
              <a:lnSpc>
                <a:spcPct val="110000"/>
              </a:lnSpc>
            </a:pPr>
            <a:r>
              <a:rPr lang="en-US" sz="1800" dirty="0">
                <a:solidFill>
                  <a:schemeClr val="tx1">
                    <a:lumMod val="50000"/>
                    <a:lumOff val="50000"/>
                  </a:schemeClr>
                </a:solidFill>
              </a:rPr>
              <a:t>David Shoemaker</a:t>
            </a:r>
          </a:p>
          <a:p>
            <a:pPr>
              <a:lnSpc>
                <a:spcPct val="110000"/>
              </a:lnSpc>
            </a:pPr>
            <a:r>
              <a:rPr lang="en-US" sz="1800" dirty="0">
                <a:solidFill>
                  <a:schemeClr val="tx1">
                    <a:lumMod val="50000"/>
                    <a:lumOff val="50000"/>
                  </a:schemeClr>
                </a:solidFill>
              </a:rPr>
              <a:t>Cornell University</a:t>
            </a:r>
          </a:p>
        </p:txBody>
      </p:sp>
    </p:spTree>
    <p:extLst>
      <p:ext uri="{BB962C8B-B14F-4D97-AF65-F5344CB8AC3E}">
        <p14:creationId xmlns:p14="http://schemas.microsoft.com/office/powerpoint/2010/main" val="3188388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ristotle_sto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3361" y="640831"/>
            <a:ext cx="4551157" cy="5461389"/>
          </a:xfrm>
          <a:prstGeom prst="rect">
            <a:avLst/>
          </a:prstGeom>
        </p:spPr>
      </p:pic>
      <p:pic>
        <p:nvPicPr>
          <p:cNvPr id="11" name="Picture 10">
            <a:extLst>
              <a:ext uri="{FF2B5EF4-FFF2-40B4-BE49-F238E27FC236}">
                <a16:creationId xmlns:a16="http://schemas.microsoft.com/office/drawing/2014/main" id="{00E374F5-52B2-4260-8B1C-54237931F0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685330" y="2367092"/>
            <a:ext cx="2805382" cy="3881309"/>
          </a:xfrm>
        </p:spPr>
        <p:txBody>
          <a:bodyPr>
            <a:normAutofit/>
          </a:bodyPr>
          <a:lstStyle/>
          <a:p>
            <a:pPr marL="0" indent="0">
              <a:buNone/>
            </a:pPr>
            <a:r>
              <a:rPr lang="en-US" sz="1600" dirty="0"/>
              <a:t>Anger is “an impulse,</a:t>
            </a:r>
            <a:br>
              <a:rPr lang="en-US" sz="1600" dirty="0"/>
            </a:br>
            <a:r>
              <a:rPr lang="en-US" sz="1600" dirty="0"/>
              <a:t>accompanied by pain, to a</a:t>
            </a:r>
            <a:br>
              <a:rPr lang="en-US" sz="1600" dirty="0"/>
            </a:br>
            <a:r>
              <a:rPr lang="en-US" sz="1600" dirty="0"/>
              <a:t>conspicuous </a:t>
            </a:r>
            <a:r>
              <a:rPr lang="en-US" sz="1600" b="1" i="1" dirty="0"/>
              <a:t>revenge</a:t>
            </a:r>
            <a:r>
              <a:rPr lang="en-US" sz="1600" dirty="0"/>
              <a:t> for a conspicuous slight directed without justification towards what concerns oneself or towards what concerns one’s friends.”</a:t>
            </a:r>
          </a:p>
          <a:p>
            <a:pPr marL="0" indent="0">
              <a:buNone/>
            </a:pPr>
            <a:r>
              <a:rPr lang="en-US" sz="1600" dirty="0"/>
              <a:t>(</a:t>
            </a:r>
            <a:r>
              <a:rPr lang="en-US" sz="1600" i="1" dirty="0"/>
              <a:t>Rhetoric</a:t>
            </a:r>
            <a:r>
              <a:rPr lang="en-US" sz="1600" dirty="0"/>
              <a:t>, Book 2, Ch. 1)</a:t>
            </a:r>
          </a:p>
        </p:txBody>
      </p:sp>
      <p:sp>
        <p:nvSpPr>
          <p:cNvPr id="2" name="Title 1"/>
          <p:cNvSpPr>
            <a:spLocks noGrp="1"/>
          </p:cNvSpPr>
          <p:nvPr>
            <p:ph type="title"/>
          </p:nvPr>
        </p:nvSpPr>
        <p:spPr>
          <a:xfrm>
            <a:off x="685330" y="640831"/>
            <a:ext cx="2805386" cy="1573863"/>
          </a:xfrm>
        </p:spPr>
        <p:txBody>
          <a:bodyPr>
            <a:normAutofit/>
          </a:bodyPr>
          <a:lstStyle/>
          <a:p>
            <a:pPr algn="l"/>
            <a:r>
              <a:rPr lang="en-US" sz="3300" dirty="0"/>
              <a:t>Aristotelian anger aim</a:t>
            </a:r>
          </a:p>
        </p:txBody>
      </p:sp>
    </p:spTree>
    <p:extLst>
      <p:ext uri="{BB962C8B-B14F-4D97-AF65-F5344CB8AC3E}">
        <p14:creationId xmlns:p14="http://schemas.microsoft.com/office/powerpoint/2010/main" val="1523196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Anger’s actual Aim</a:t>
            </a:r>
          </a:p>
        </p:txBody>
      </p:sp>
      <p:sp>
        <p:nvSpPr>
          <p:cNvPr id="3" name="Content Placeholder 2"/>
          <p:cNvSpPr>
            <a:spLocks noGrp="1"/>
          </p:cNvSpPr>
          <p:nvPr>
            <p:ph idx="1"/>
          </p:nvPr>
        </p:nvSpPr>
        <p:spPr/>
        <p:txBody>
          <a:bodyPr/>
          <a:lstStyle/>
          <a:p>
            <a:pPr>
              <a:buFont typeface="Arial"/>
              <a:buChar char="•"/>
            </a:pPr>
            <a:r>
              <a:rPr lang="en-US" dirty="0"/>
              <a:t>Assumption by most: it aims at retaliation.</a:t>
            </a:r>
          </a:p>
          <a:p>
            <a:pPr>
              <a:buFont typeface="Arial"/>
              <a:buChar char="•"/>
            </a:pPr>
            <a:r>
              <a:rPr lang="en-US" dirty="0"/>
              <a:t>No—it actually aims at </a:t>
            </a:r>
            <a:r>
              <a:rPr lang="en-US" i="1" dirty="0"/>
              <a:t>confrontation-Communication</a:t>
            </a:r>
            <a:r>
              <a:rPr lang="en-US" dirty="0"/>
              <a:t>.</a:t>
            </a:r>
          </a:p>
        </p:txBody>
      </p:sp>
      <p:pic>
        <p:nvPicPr>
          <p:cNvPr id="4" name="Picture 3" descr="Retaliatio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61" y="3452069"/>
            <a:ext cx="4712239" cy="3299572"/>
          </a:xfrm>
          <a:prstGeom prst="rect">
            <a:avLst/>
          </a:prstGeom>
        </p:spPr>
      </p:pic>
      <p:pic>
        <p:nvPicPr>
          <p:cNvPr id="5" name="Picture 4" descr="CommunicationOfAnger.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30485" y="3452069"/>
            <a:ext cx="4313515" cy="3299572"/>
          </a:xfrm>
          <a:prstGeom prst="rect">
            <a:avLst/>
          </a:prstGeom>
        </p:spPr>
      </p:pic>
    </p:spTree>
    <p:extLst>
      <p:ext uri="{BB962C8B-B14F-4D97-AF65-F5344CB8AC3E}">
        <p14:creationId xmlns:p14="http://schemas.microsoft.com/office/powerpoint/2010/main" val="303840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strips(downLeft)">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woman-closing-door-to-a-man-AP2XGB.jpg"/>
          <p:cNvPicPr>
            <a:picLocks noChangeAspect="1"/>
          </p:cNvPicPr>
          <p:nvPr/>
        </p:nvPicPr>
        <p:blipFill rotWithShape="1">
          <a:blip r:embed="rId2">
            <a:extLst>
              <a:ext uri="{28A0092B-C50C-407E-A947-70E740481C1C}">
                <a14:useLocalDpi xmlns:a14="http://schemas.microsoft.com/office/drawing/2010/main" val="0"/>
              </a:ext>
            </a:extLst>
          </a:blip>
          <a:srcRect t="20510" r="2" b="6260"/>
          <a:stretch/>
        </p:blipFill>
        <p:spPr>
          <a:xfrm>
            <a:off x="22" y="-2"/>
            <a:ext cx="5609348" cy="6858002"/>
          </a:xfrm>
          <a:prstGeom prst="rect">
            <a:avLst/>
          </a:prstGeom>
        </p:spPr>
      </p:pic>
      <p:sp>
        <p:nvSpPr>
          <p:cNvPr id="22" name="Rectangle 21">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9370" y="-2"/>
            <a:ext cx="60985"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147306" y="640831"/>
            <a:ext cx="2514096" cy="1573863"/>
          </a:xfrm>
        </p:spPr>
        <p:txBody>
          <a:bodyPr>
            <a:normAutofit/>
          </a:bodyPr>
          <a:lstStyle/>
          <a:p>
            <a:pPr algn="l"/>
            <a:r>
              <a:rPr lang="en-US" sz="3300" dirty="0"/>
              <a:t>anger w/o Retaliation</a:t>
            </a:r>
          </a:p>
        </p:txBody>
      </p:sp>
      <p:sp>
        <p:nvSpPr>
          <p:cNvPr id="8" name="Content Placeholder 7">
            <a:extLst>
              <a:ext uri="{FF2B5EF4-FFF2-40B4-BE49-F238E27FC236}">
                <a16:creationId xmlns:a16="http://schemas.microsoft.com/office/drawing/2014/main" id="{914F9E2E-129C-E983-8C6D-EC6F5685A1E0}"/>
              </a:ext>
            </a:extLst>
          </p:cNvPr>
          <p:cNvSpPr>
            <a:spLocks noGrp="1"/>
          </p:cNvSpPr>
          <p:nvPr>
            <p:ph idx="1"/>
          </p:nvPr>
        </p:nvSpPr>
        <p:spPr>
          <a:xfrm>
            <a:off x="6147306" y="2367092"/>
            <a:ext cx="2514096" cy="3881309"/>
          </a:xfrm>
        </p:spPr>
        <p:txBody>
          <a:bodyPr>
            <a:normAutofit/>
          </a:bodyPr>
          <a:lstStyle/>
          <a:p>
            <a:endParaRPr lang="en-US" sz="1600" dirty="0"/>
          </a:p>
        </p:txBody>
      </p:sp>
    </p:spTree>
    <p:extLst>
      <p:ext uri="{BB962C8B-B14F-4D97-AF65-F5344CB8AC3E}">
        <p14:creationId xmlns:p14="http://schemas.microsoft.com/office/powerpoint/2010/main" val="2851380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anger w/o Retaliation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2729" y="1735138"/>
            <a:ext cx="4022127" cy="5075542"/>
          </a:xfrm>
        </p:spPr>
      </p:pic>
    </p:spTree>
    <p:extLst>
      <p:ext uri="{BB962C8B-B14F-4D97-AF65-F5344CB8AC3E}">
        <p14:creationId xmlns:p14="http://schemas.microsoft.com/office/powerpoint/2010/main" val="4224611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anger w/o Retaliation (yet)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2610" y="1735138"/>
            <a:ext cx="7217192" cy="4056062"/>
          </a:xfrm>
        </p:spPr>
      </p:pic>
    </p:spTree>
    <p:extLst>
      <p:ext uri="{BB962C8B-B14F-4D97-AF65-F5344CB8AC3E}">
        <p14:creationId xmlns:p14="http://schemas.microsoft.com/office/powerpoint/2010/main" val="3079468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idnight Cowboy - Im Walkin Her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6433"/>
            <a:ext cx="9128682" cy="6717538"/>
          </a:xfrm>
          <a:prstGeom prst="rect">
            <a:avLst/>
          </a:prstGeom>
        </p:spPr>
      </p:pic>
    </p:spTree>
    <p:extLst>
      <p:ext uri="{BB962C8B-B14F-4D97-AF65-F5344CB8AC3E}">
        <p14:creationId xmlns:p14="http://schemas.microsoft.com/office/powerpoint/2010/main" val="74339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4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anger’s aim</a:t>
            </a:r>
          </a:p>
        </p:txBody>
      </p:sp>
      <p:sp>
        <p:nvSpPr>
          <p:cNvPr id="3" name="Content Placeholder 2"/>
          <p:cNvSpPr>
            <a:spLocks noGrp="1"/>
          </p:cNvSpPr>
          <p:nvPr>
            <p:ph idx="1"/>
          </p:nvPr>
        </p:nvSpPr>
        <p:spPr/>
        <p:txBody>
          <a:bodyPr>
            <a:normAutofit/>
          </a:bodyPr>
          <a:lstStyle/>
          <a:p>
            <a:pPr>
              <a:buFont typeface="Arial"/>
              <a:buChar char="•"/>
            </a:pPr>
            <a:r>
              <a:rPr lang="en-US" dirty="0"/>
              <a:t>to (dramatically) communicate a demand for acknowledgment of how offender made offended feel</a:t>
            </a:r>
          </a:p>
          <a:p>
            <a:pPr>
              <a:buFont typeface="Arial"/>
              <a:buChar char="•"/>
            </a:pPr>
            <a:r>
              <a:rPr lang="en-US" dirty="0"/>
              <a:t>this demand is successfully met (and aptly dissolved) by simpatico painful experience (remorse)</a:t>
            </a:r>
          </a:p>
        </p:txBody>
      </p:sp>
      <p:pic>
        <p:nvPicPr>
          <p:cNvPr id="5" name="Picture 4" descr="Arrows hitting the bullseye of a dartboard&#10;&#10;Description automatically generated">
            <a:extLst>
              <a:ext uri="{FF2B5EF4-FFF2-40B4-BE49-F238E27FC236}">
                <a16:creationId xmlns:a16="http://schemas.microsoft.com/office/drawing/2014/main" id="{86473B6C-60AE-DF1A-778D-877D8225E8B8}"/>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1"/>
            <a:ext cx="9145490" cy="6857999"/>
          </a:xfrm>
          <a:prstGeom prst="rect">
            <a:avLst/>
          </a:prstGeom>
        </p:spPr>
      </p:pic>
      <p:pic>
        <p:nvPicPr>
          <p:cNvPr id="7" name="Picture 6" descr="A person holding his head&#10;&#10;Description automatically generated">
            <a:extLst>
              <a:ext uri="{FF2B5EF4-FFF2-40B4-BE49-F238E27FC236}">
                <a16:creationId xmlns:a16="http://schemas.microsoft.com/office/drawing/2014/main" id="{D8960E97-9D9D-7354-57FD-35F63D6D3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16" y="4371203"/>
            <a:ext cx="3810000" cy="2514600"/>
          </a:xfrm>
          <a:prstGeom prst="rect">
            <a:avLst/>
          </a:prstGeom>
        </p:spPr>
      </p:pic>
    </p:spTree>
    <p:extLst>
      <p:ext uri="{BB962C8B-B14F-4D97-AF65-F5344CB8AC3E}">
        <p14:creationId xmlns:p14="http://schemas.microsoft.com/office/powerpoint/2010/main" val="212491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and person yelling at each other&#10;&#10;Description automatically generated">
            <a:extLst>
              <a:ext uri="{FF2B5EF4-FFF2-40B4-BE49-F238E27FC236}">
                <a16:creationId xmlns:a16="http://schemas.microsoft.com/office/drawing/2014/main" id="{DEFEDC3F-4938-FF70-F907-4F60063D0EAD}"/>
              </a:ext>
            </a:extLst>
          </p:cNvPr>
          <p:cNvPicPr>
            <a:picLocks noChangeAspect="1"/>
          </p:cNvPicPr>
          <p:nvPr/>
        </p:nvPicPr>
        <p:blipFill rotWithShape="1">
          <a:blip r:embed="rId3">
            <a:extLst>
              <a:ext uri="{28A0092B-C50C-407E-A947-70E740481C1C}">
                <a14:useLocalDpi xmlns:a14="http://schemas.microsoft.com/office/drawing/2010/main" val="0"/>
              </a:ext>
            </a:extLst>
          </a:blip>
          <a:srcRect l="16667"/>
          <a:stretch/>
        </p:blipFill>
        <p:spPr>
          <a:xfrm>
            <a:off x="20" y="10"/>
            <a:ext cx="9143980" cy="6857990"/>
          </a:xfrm>
          <a:prstGeom prst="rect">
            <a:avLst/>
          </a:prstGeom>
        </p:spPr>
      </p:pic>
      <p:pic>
        <p:nvPicPr>
          <p:cNvPr id="16" name="Picture 15">
            <a:extLst>
              <a:ext uri="{FF2B5EF4-FFF2-40B4-BE49-F238E27FC236}">
                <a16:creationId xmlns:a16="http://schemas.microsoft.com/office/drawing/2014/main" id="{21CB8282-44AF-40D0-A7E2-03734788DC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Rounded Rectangle 8">
            <a:extLst>
              <a:ext uri="{FF2B5EF4-FFF2-40B4-BE49-F238E27FC236}">
                <a16:creationId xmlns:a16="http://schemas.microsoft.com/office/drawing/2014/main" id="{D77CF7D5-36A3-4ED3-AE46-77E42D2AA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78669" y="819150"/>
            <a:ext cx="7528204" cy="4972049"/>
          </a:xfrm>
          <a:prstGeom prst="roundRect">
            <a:avLst>
              <a:gd name="adj" fmla="val 4333"/>
            </a:avLst>
          </a:prstGeom>
          <a:solidFill>
            <a:schemeClr val="bg1">
              <a:alpha val="75000"/>
            </a:schemeClr>
          </a:solidFill>
          <a:ln w="82550">
            <a:solidFill>
              <a:srgbClr val="EAEAEA"/>
            </a:solidFill>
          </a:ln>
          <a:scene3d>
            <a:camera prst="orthographicFront"/>
            <a:lightRig rig="threePt" dir="t"/>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B8976-4C48-6959-54CB-00A352BDC81E}"/>
              </a:ext>
            </a:extLst>
          </p:cNvPr>
          <p:cNvSpPr>
            <a:spLocks noGrp="1"/>
          </p:cNvSpPr>
          <p:nvPr>
            <p:ph type="title"/>
          </p:nvPr>
        </p:nvSpPr>
        <p:spPr>
          <a:xfrm>
            <a:off x="980611" y="950976"/>
            <a:ext cx="7124319" cy="1263718"/>
          </a:xfrm>
        </p:spPr>
        <p:txBody>
          <a:bodyPr>
            <a:normAutofit/>
          </a:bodyPr>
          <a:lstStyle/>
          <a:p>
            <a:r>
              <a:rPr lang="en-US" dirty="0"/>
              <a:t>Quarrels and anger</a:t>
            </a:r>
          </a:p>
        </p:txBody>
      </p:sp>
      <p:sp>
        <p:nvSpPr>
          <p:cNvPr id="3" name="Content Placeholder 2">
            <a:extLst>
              <a:ext uri="{FF2B5EF4-FFF2-40B4-BE49-F238E27FC236}">
                <a16:creationId xmlns:a16="http://schemas.microsoft.com/office/drawing/2014/main" id="{FD25759E-B806-F20F-A08C-6B7891B3747A}"/>
              </a:ext>
            </a:extLst>
          </p:cNvPr>
          <p:cNvSpPr>
            <a:spLocks noGrp="1"/>
          </p:cNvSpPr>
          <p:nvPr>
            <p:ph idx="1"/>
          </p:nvPr>
        </p:nvSpPr>
        <p:spPr>
          <a:xfrm>
            <a:off x="1037761" y="2367093"/>
            <a:ext cx="7010019" cy="3090732"/>
          </a:xfrm>
        </p:spPr>
        <p:txBody>
          <a:bodyPr>
            <a:normAutofit/>
          </a:bodyPr>
          <a:lstStyle/>
          <a:p>
            <a:r>
              <a:rPr lang="en-US" dirty="0"/>
              <a:t>(vulnerability to) anger is what’s unique to (and presupposed by) quarrels, triggered by perceived ill will in reason-exchanges.</a:t>
            </a:r>
          </a:p>
          <a:p>
            <a:r>
              <a:rPr lang="en-US" dirty="0"/>
              <a:t>Quarrels (and participant stance generally) thus require capacity for, and exercise of, </a:t>
            </a:r>
            <a:r>
              <a:rPr lang="en-US" i="1" dirty="0"/>
              <a:t>empathy</a:t>
            </a:r>
            <a:r>
              <a:rPr lang="en-US" dirty="0"/>
              <a:t>.</a:t>
            </a:r>
          </a:p>
          <a:p>
            <a:pPr>
              <a:buFont typeface="Arial"/>
              <a:buChar char="•"/>
            </a:pPr>
            <a:r>
              <a:rPr lang="en-US" dirty="0"/>
              <a:t>Best explanation of why those who are impaired or incapable of empathy are thereby excluded</a:t>
            </a:r>
          </a:p>
          <a:p>
            <a:endParaRPr lang="en-US" dirty="0"/>
          </a:p>
        </p:txBody>
      </p:sp>
    </p:spTree>
    <p:extLst>
      <p:ext uri="{BB962C8B-B14F-4D97-AF65-F5344CB8AC3E}">
        <p14:creationId xmlns:p14="http://schemas.microsoft.com/office/powerpoint/2010/main" val="1030076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ith blood on his face&#10;&#10;Description automatically generated">
            <a:extLst>
              <a:ext uri="{FF2B5EF4-FFF2-40B4-BE49-F238E27FC236}">
                <a16:creationId xmlns:a16="http://schemas.microsoft.com/office/drawing/2014/main" id="{6ECCA318-5D3D-986C-0CF3-EA037862E1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822" y="-12356"/>
            <a:ext cx="6870356" cy="6870356"/>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93006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black background with white text&#10;&#10;Description automatically generated">
            <a:extLst>
              <a:ext uri="{FF2B5EF4-FFF2-40B4-BE49-F238E27FC236}">
                <a16:creationId xmlns:a16="http://schemas.microsoft.com/office/drawing/2014/main" id="{99645ACE-DF20-16CE-E1F9-00E63D05267D}"/>
              </a:ext>
            </a:extLst>
          </p:cNvPr>
          <p:cNvPicPr>
            <a:picLocks noChangeAspect="1"/>
          </p:cNvPicPr>
          <p:nvPr/>
        </p:nvPicPr>
        <p:blipFill rotWithShape="1">
          <a:blip r:embed="rId3">
            <a:extLst>
              <a:ext uri="{28A0092B-C50C-407E-A947-70E740481C1C}">
                <a14:useLocalDpi xmlns:a14="http://schemas.microsoft.com/office/drawing/2010/main" val="0"/>
              </a:ext>
            </a:extLst>
          </a:blip>
          <a:srcRect t="19992" r="-2" b="8796"/>
          <a:stretch/>
        </p:blipFill>
        <p:spPr>
          <a:xfrm>
            <a:off x="241300" y="321733"/>
            <a:ext cx="4256171" cy="3030842"/>
          </a:xfrm>
          <a:prstGeom prst="rect">
            <a:avLst/>
          </a:prstGeom>
        </p:spPr>
      </p:pic>
      <p:pic>
        <p:nvPicPr>
          <p:cNvPr id="5" name="Picture 4" descr="A white background with black text&#10;&#10;Description automatically generated">
            <a:extLst>
              <a:ext uri="{FF2B5EF4-FFF2-40B4-BE49-F238E27FC236}">
                <a16:creationId xmlns:a16="http://schemas.microsoft.com/office/drawing/2014/main" id="{E07E043B-CCEB-62D1-8373-A560CF3BC077}"/>
              </a:ext>
            </a:extLst>
          </p:cNvPr>
          <p:cNvPicPr>
            <a:picLocks noChangeAspect="1"/>
          </p:cNvPicPr>
          <p:nvPr/>
        </p:nvPicPr>
        <p:blipFill rotWithShape="1">
          <a:blip r:embed="rId4">
            <a:extLst>
              <a:ext uri="{28A0092B-C50C-407E-A947-70E740481C1C}">
                <a14:useLocalDpi xmlns:a14="http://schemas.microsoft.com/office/drawing/2010/main" val="0"/>
              </a:ext>
            </a:extLst>
          </a:blip>
          <a:srcRect l="12866" r="14834" b="-1"/>
          <a:stretch/>
        </p:blipFill>
        <p:spPr>
          <a:xfrm>
            <a:off x="241301" y="3524289"/>
            <a:ext cx="2007434" cy="2776517"/>
          </a:xfrm>
          <a:prstGeom prst="rect">
            <a:avLst/>
          </a:prstGeom>
        </p:spPr>
      </p:pic>
      <p:pic>
        <p:nvPicPr>
          <p:cNvPr id="9" name="Picture 8" descr="A yellow square with black text&#10;&#10;Description automatically generated">
            <a:extLst>
              <a:ext uri="{FF2B5EF4-FFF2-40B4-BE49-F238E27FC236}">
                <a16:creationId xmlns:a16="http://schemas.microsoft.com/office/drawing/2014/main" id="{9221BF13-A1E2-A148-0B20-07A976F80F9A}"/>
              </a:ext>
            </a:extLst>
          </p:cNvPr>
          <p:cNvPicPr>
            <a:picLocks noChangeAspect="1"/>
          </p:cNvPicPr>
          <p:nvPr/>
        </p:nvPicPr>
        <p:blipFill rotWithShape="1">
          <a:blip r:embed="rId5">
            <a:extLst>
              <a:ext uri="{28A0092B-C50C-407E-A947-70E740481C1C}">
                <a14:useLocalDpi xmlns:a14="http://schemas.microsoft.com/office/drawing/2010/main" val="0"/>
              </a:ext>
            </a:extLst>
          </a:blip>
          <a:srcRect r="23624"/>
          <a:stretch/>
        </p:blipFill>
        <p:spPr>
          <a:xfrm>
            <a:off x="2369664" y="3514855"/>
            <a:ext cx="2127807" cy="2785951"/>
          </a:xfrm>
          <a:prstGeom prst="rect">
            <a:avLst/>
          </a:prstGeom>
        </p:spPr>
      </p:pic>
      <p:pic>
        <p:nvPicPr>
          <p:cNvPr id="3" name="Picture 2" descr="A poster with text on it&#10;&#10;Description automatically generated">
            <a:extLst>
              <a:ext uri="{FF2B5EF4-FFF2-40B4-BE49-F238E27FC236}">
                <a16:creationId xmlns:a16="http://schemas.microsoft.com/office/drawing/2014/main" id="{4A2E9946-34B3-6760-9796-0DF7866B8803}"/>
              </a:ext>
            </a:extLst>
          </p:cNvPr>
          <p:cNvPicPr>
            <a:picLocks noChangeAspect="1"/>
          </p:cNvPicPr>
          <p:nvPr/>
        </p:nvPicPr>
        <p:blipFill rotWithShape="1">
          <a:blip r:embed="rId6">
            <a:extLst>
              <a:ext uri="{28A0092B-C50C-407E-A947-70E740481C1C}">
                <a14:useLocalDpi xmlns:a14="http://schemas.microsoft.com/office/drawing/2010/main" val="0"/>
              </a:ext>
            </a:extLst>
          </a:blip>
          <a:srcRect l="1536" r="17833"/>
          <a:stretch/>
        </p:blipFill>
        <p:spPr>
          <a:xfrm>
            <a:off x="4646529" y="321733"/>
            <a:ext cx="4256169" cy="5979074"/>
          </a:xfrm>
          <a:prstGeom prst="rect">
            <a:avLst/>
          </a:prstGeom>
        </p:spPr>
      </p:pic>
    </p:spTree>
    <p:extLst>
      <p:ext uri="{BB962C8B-B14F-4D97-AF65-F5344CB8AC3E}">
        <p14:creationId xmlns:p14="http://schemas.microsoft.com/office/powerpoint/2010/main" val="386364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155C6E-91BF-431D-9052-685726DFE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A5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29B92EA-70A3-4CD0-A35F-D144D7F0F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wo men wearing sports uniforms&#10;&#10;Description automatically generated">
            <a:extLst>
              <a:ext uri="{FF2B5EF4-FFF2-40B4-BE49-F238E27FC236}">
                <a16:creationId xmlns:a16="http://schemas.microsoft.com/office/drawing/2014/main" id="{A6DCC03C-6085-CDBD-E51F-66ECB1C686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963" y="643467"/>
            <a:ext cx="6190073" cy="5571066"/>
          </a:xfrm>
          <a:prstGeom prst="rect">
            <a:avLst/>
          </a:prstGeom>
        </p:spPr>
      </p:pic>
    </p:spTree>
    <p:extLst>
      <p:ext uri="{BB962C8B-B14F-4D97-AF65-F5344CB8AC3E}">
        <p14:creationId xmlns:p14="http://schemas.microsoft.com/office/powerpoint/2010/main" val="2572903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C5733-9C62-9696-4192-678EFB6B48F5}"/>
              </a:ext>
            </a:extLst>
          </p:cNvPr>
          <p:cNvSpPr>
            <a:spLocks noGrp="1"/>
          </p:cNvSpPr>
          <p:nvPr>
            <p:ph type="title"/>
          </p:nvPr>
        </p:nvSpPr>
        <p:spPr/>
        <p:txBody>
          <a:bodyPr/>
          <a:lstStyle/>
          <a:p>
            <a:r>
              <a:rPr lang="en-US" dirty="0"/>
              <a:t>Narcissist argument tactics</a:t>
            </a:r>
          </a:p>
        </p:txBody>
      </p:sp>
      <p:sp>
        <p:nvSpPr>
          <p:cNvPr id="3" name="Content Placeholder 2">
            <a:extLst>
              <a:ext uri="{FF2B5EF4-FFF2-40B4-BE49-F238E27FC236}">
                <a16:creationId xmlns:a16="http://schemas.microsoft.com/office/drawing/2014/main" id="{C6ABF543-3FF8-926A-CEDD-6CC9EF119589}"/>
              </a:ext>
            </a:extLst>
          </p:cNvPr>
          <p:cNvSpPr>
            <a:spLocks noGrp="1"/>
          </p:cNvSpPr>
          <p:nvPr>
            <p:ph idx="1"/>
          </p:nvPr>
        </p:nvSpPr>
        <p:spPr/>
        <p:txBody>
          <a:bodyPr>
            <a:normAutofit fontScale="77500" lnSpcReduction="20000"/>
          </a:bodyPr>
          <a:lstStyle/>
          <a:p>
            <a:r>
              <a:rPr lang="en-US" dirty="0"/>
              <a:t>Never admit fault</a:t>
            </a:r>
          </a:p>
          <a:p>
            <a:r>
              <a:rPr lang="en-US" dirty="0"/>
              <a:t>deflect and project</a:t>
            </a:r>
          </a:p>
          <a:p>
            <a:r>
              <a:rPr lang="en-US" dirty="0"/>
              <a:t>Gaslight</a:t>
            </a:r>
          </a:p>
          <a:p>
            <a:r>
              <a:rPr lang="en-US" dirty="0"/>
              <a:t>play the victim</a:t>
            </a:r>
          </a:p>
          <a:p>
            <a:r>
              <a:rPr lang="en-US" dirty="0"/>
              <a:t>devalue the other</a:t>
            </a:r>
          </a:p>
          <a:p>
            <a:pPr marL="0" indent="0">
              <a:buNone/>
            </a:pPr>
            <a:r>
              <a:rPr lang="en-US" b="1" dirty="0"/>
              <a:t>This is not </a:t>
            </a:r>
            <a:r>
              <a:rPr lang="en-US" b="1" i="1" dirty="0"/>
              <a:t>quarreling</a:t>
            </a:r>
            <a:r>
              <a:rPr lang="en-US" dirty="0"/>
              <a:t>. why not?</a:t>
            </a:r>
          </a:p>
          <a:p>
            <a:pPr marL="0" indent="0">
              <a:buNone/>
            </a:pPr>
            <a:r>
              <a:rPr lang="en-US" dirty="0"/>
              <a:t>Aims at </a:t>
            </a:r>
            <a:r>
              <a:rPr lang="en-US" i="1" dirty="0"/>
              <a:t>manipulation</a:t>
            </a:r>
            <a:r>
              <a:rPr lang="en-US" dirty="0"/>
              <a:t>, not empathic engagement or vulnerability to being persuaded or wrong. </a:t>
            </a:r>
          </a:p>
          <a:p>
            <a:pPr marL="0" indent="0">
              <a:buNone/>
            </a:pPr>
            <a:r>
              <a:rPr lang="en-US" dirty="0"/>
              <a:t>Narcissists are properly viewed from objective, not participant, stance. (You can’t quarrel with a narcissist. </a:t>
            </a:r>
            <a:r>
              <a:rPr lang="en-US" i="1" dirty="0"/>
              <a:t>Just walk away!!</a:t>
            </a:r>
            <a:r>
              <a:rPr lang="en-US" dirty="0"/>
              <a:t>)</a:t>
            </a:r>
          </a:p>
        </p:txBody>
      </p:sp>
      <p:pic>
        <p:nvPicPr>
          <p:cNvPr id="5" name="Picture 4" descr="A golden egg with a crown standing on top of white eggs&#10;&#10;Description automatically generated">
            <a:extLst>
              <a:ext uri="{FF2B5EF4-FFF2-40B4-BE49-F238E27FC236}">
                <a16:creationId xmlns:a16="http://schemas.microsoft.com/office/drawing/2014/main" id="{61D8A145-5709-BC60-44BD-DA9EFA300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4735" y="1729030"/>
            <a:ext cx="2840073" cy="2840073"/>
          </a:xfrm>
          <a:prstGeom prst="rect">
            <a:avLst/>
          </a:prstGeom>
        </p:spPr>
      </p:pic>
    </p:spTree>
    <p:extLst>
      <p:ext uri="{BB962C8B-B14F-4D97-AF65-F5344CB8AC3E}">
        <p14:creationId xmlns:p14="http://schemas.microsoft.com/office/powerpoint/2010/main" val="199433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checkerboard(across)">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checkerboard(across)">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checkerboard(across)">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C3DCC-FD4F-9039-BD4B-34A5BF7C8931}"/>
              </a:ext>
            </a:extLst>
          </p:cNvPr>
          <p:cNvSpPr>
            <a:spLocks noGrp="1"/>
          </p:cNvSpPr>
          <p:nvPr>
            <p:ph type="title"/>
          </p:nvPr>
        </p:nvSpPr>
        <p:spPr/>
        <p:txBody>
          <a:bodyPr/>
          <a:lstStyle/>
          <a:p>
            <a:r>
              <a:rPr lang="en-US" dirty="0"/>
              <a:t>Ending quarrels</a:t>
            </a:r>
            <a:br>
              <a:rPr lang="en-US" dirty="0"/>
            </a:br>
            <a:r>
              <a:rPr lang="en-US" sz="2800" dirty="0"/>
              <a:t>(in a mutually satisfying way)</a:t>
            </a:r>
          </a:p>
        </p:txBody>
      </p:sp>
      <p:sp>
        <p:nvSpPr>
          <p:cNvPr id="3" name="Content Placeholder 2">
            <a:extLst>
              <a:ext uri="{FF2B5EF4-FFF2-40B4-BE49-F238E27FC236}">
                <a16:creationId xmlns:a16="http://schemas.microsoft.com/office/drawing/2014/main" id="{DEC724BE-6233-B98D-D0CB-55610E13801E}"/>
              </a:ext>
            </a:extLst>
          </p:cNvPr>
          <p:cNvSpPr>
            <a:spLocks noGrp="1"/>
          </p:cNvSpPr>
          <p:nvPr>
            <p:ph sz="quarter" idx="13"/>
          </p:nvPr>
        </p:nvSpPr>
        <p:spPr/>
        <p:txBody>
          <a:bodyPr/>
          <a:lstStyle/>
          <a:p>
            <a:r>
              <a:rPr lang="en-US" dirty="0"/>
              <a:t>via </a:t>
            </a:r>
            <a:r>
              <a:rPr lang="en-US" i="1" dirty="0"/>
              <a:t>resolution</a:t>
            </a:r>
            <a:r>
              <a:rPr lang="en-US" dirty="0"/>
              <a:t>: Can be achieved by mutual acknowledgment of relevant reasons, their relative weight, what’s best all-things-considered, etc. (the reasons route)</a:t>
            </a:r>
          </a:p>
          <a:p>
            <a:r>
              <a:rPr lang="en-US" dirty="0"/>
              <a:t>Via </a:t>
            </a:r>
            <a:r>
              <a:rPr lang="en-US" i="1" dirty="0"/>
              <a:t>Dissolution </a:t>
            </a:r>
            <a:r>
              <a:rPr lang="en-US" dirty="0"/>
              <a:t>(the comic route)</a:t>
            </a:r>
          </a:p>
        </p:txBody>
      </p:sp>
      <p:pic>
        <p:nvPicPr>
          <p:cNvPr id="5" name="Picture 4" descr="A person and person hugging&#10;&#10;Description automatically generated">
            <a:extLst>
              <a:ext uri="{FF2B5EF4-FFF2-40B4-BE49-F238E27FC236}">
                <a16:creationId xmlns:a16="http://schemas.microsoft.com/office/drawing/2014/main" id="{E9B9C317-13B8-7470-33BA-0DAB9740CD7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945" y="0"/>
            <a:ext cx="9143055" cy="6858000"/>
          </a:xfrm>
          <a:prstGeom prst="rect">
            <a:avLst/>
          </a:prstGeom>
        </p:spPr>
      </p:pic>
    </p:spTree>
    <p:extLst>
      <p:ext uri="{BB962C8B-B14F-4D97-AF65-F5344CB8AC3E}">
        <p14:creationId xmlns:p14="http://schemas.microsoft.com/office/powerpoint/2010/main" val="416562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8EC41B9-2D25-48A6-BC40-DA8F79F3E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toon of a tiger and a cartoon character&#10;&#10;Description automatically generated">
            <a:extLst>
              <a:ext uri="{FF2B5EF4-FFF2-40B4-BE49-F238E27FC236}">
                <a16:creationId xmlns:a16="http://schemas.microsoft.com/office/drawing/2014/main" id="{327EA718-C6B3-EC2C-06BC-C46137BDB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949" y="957486"/>
            <a:ext cx="5544860"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2" name="Picture 11">
            <a:extLst>
              <a:ext uri="{FF2B5EF4-FFF2-40B4-BE49-F238E27FC236}">
                <a16:creationId xmlns:a16="http://schemas.microsoft.com/office/drawing/2014/main" id="{F8F21547-A433-450A-B2A3-930DCFAB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71324"/>
          <a:stretch/>
        </p:blipFill>
        <p:spPr>
          <a:xfrm>
            <a:off x="0" y="0"/>
            <a:ext cx="2622176" cy="6858000"/>
          </a:xfrm>
          <a:prstGeom prst="rect">
            <a:avLst/>
          </a:prstGeom>
        </p:spPr>
      </p:pic>
      <p:sp>
        <p:nvSpPr>
          <p:cNvPr id="2" name="Title 1">
            <a:extLst>
              <a:ext uri="{FF2B5EF4-FFF2-40B4-BE49-F238E27FC236}">
                <a16:creationId xmlns:a16="http://schemas.microsoft.com/office/drawing/2014/main" id="{1F7A4CE7-BBF3-26EC-C953-22D614B079F2}"/>
              </a:ext>
            </a:extLst>
          </p:cNvPr>
          <p:cNvSpPr>
            <a:spLocks noGrp="1"/>
          </p:cNvSpPr>
          <p:nvPr>
            <p:ph type="ctrTitle"/>
          </p:nvPr>
        </p:nvSpPr>
        <p:spPr>
          <a:xfrm>
            <a:off x="476408" y="4562855"/>
            <a:ext cx="8187274" cy="1137554"/>
          </a:xfrm>
        </p:spPr>
        <p:txBody>
          <a:bodyPr>
            <a:normAutofit/>
          </a:bodyPr>
          <a:lstStyle/>
          <a:p>
            <a:r>
              <a:rPr lang="en-US" sz="3700" dirty="0"/>
              <a:t>Part II</a:t>
            </a:r>
            <a:br>
              <a:rPr lang="en-US" sz="3700" dirty="0"/>
            </a:br>
            <a:r>
              <a:rPr lang="en-US" sz="3700" dirty="0"/>
              <a:t>Cracks</a:t>
            </a:r>
          </a:p>
        </p:txBody>
      </p:sp>
      <p:sp>
        <p:nvSpPr>
          <p:cNvPr id="3" name="Subtitle 2">
            <a:extLst>
              <a:ext uri="{FF2B5EF4-FFF2-40B4-BE49-F238E27FC236}">
                <a16:creationId xmlns:a16="http://schemas.microsoft.com/office/drawing/2014/main" id="{2B250796-2589-886D-603C-4F2053A9ED72}"/>
              </a:ext>
            </a:extLst>
          </p:cNvPr>
          <p:cNvSpPr>
            <a:spLocks noGrp="1"/>
          </p:cNvSpPr>
          <p:nvPr>
            <p:ph type="subTitle" idx="1"/>
          </p:nvPr>
        </p:nvSpPr>
        <p:spPr>
          <a:xfrm>
            <a:off x="476408" y="5700410"/>
            <a:ext cx="8187274" cy="515834"/>
          </a:xfrm>
        </p:spPr>
        <p:txBody>
          <a:bodyPr>
            <a:normAutofit/>
          </a:bodyPr>
          <a:lstStyle/>
          <a:p>
            <a:endParaRPr lang="en-US">
              <a:solidFill>
                <a:schemeClr val="tx1">
                  <a:lumMod val="50000"/>
                  <a:lumOff val="50000"/>
                </a:schemeClr>
              </a:solidFill>
            </a:endParaRPr>
          </a:p>
        </p:txBody>
      </p:sp>
      <p:pic>
        <p:nvPicPr>
          <p:cNvPr id="14" name="Picture 13">
            <a:extLst>
              <a:ext uri="{FF2B5EF4-FFF2-40B4-BE49-F238E27FC236}">
                <a16:creationId xmlns:a16="http://schemas.microsoft.com/office/drawing/2014/main" id="{A73B520B-D7E7-436A-B263-0682940B4F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61810" r="21258"/>
          <a:stretch/>
        </p:blipFill>
        <p:spPr>
          <a:xfrm>
            <a:off x="0" y="4238951"/>
            <a:ext cx="7200177" cy="2619049"/>
          </a:xfrm>
          <a:prstGeom prst="rect">
            <a:avLst/>
          </a:prstGeom>
        </p:spPr>
      </p:pic>
    </p:spTree>
    <p:extLst>
      <p:ext uri="{BB962C8B-B14F-4D97-AF65-F5344CB8AC3E}">
        <p14:creationId xmlns:p14="http://schemas.microsoft.com/office/powerpoint/2010/main" val="1680721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Jokes vs. WISECRACKS</a:t>
            </a:r>
          </a:p>
        </p:txBody>
      </p:sp>
      <p:sp>
        <p:nvSpPr>
          <p:cNvPr id="3" name="Content Placeholder 2"/>
          <p:cNvSpPr>
            <a:spLocks noGrp="1"/>
          </p:cNvSpPr>
          <p:nvPr>
            <p:ph idx="1"/>
          </p:nvPr>
        </p:nvSpPr>
        <p:spPr/>
        <p:txBody>
          <a:bodyPr>
            <a:normAutofit fontScale="92500" lnSpcReduction="20000"/>
          </a:bodyPr>
          <a:lstStyle/>
          <a:p>
            <a:r>
              <a:rPr lang="en-US" dirty="0"/>
              <a:t>JOKES ARE CANNED/WISECRACKS IMPROVISED</a:t>
            </a:r>
          </a:p>
          <a:p>
            <a:r>
              <a:rPr lang="en-US" dirty="0"/>
              <a:t>JOKES ARE MONOLOGICAL/WISECRACKS CONVERSATIONAL</a:t>
            </a:r>
          </a:p>
          <a:p>
            <a:r>
              <a:rPr lang="en-US" dirty="0"/>
              <a:t>JOKES YOU SEE COMING/WISECRACKS YOU OFTEN DON’T</a:t>
            </a:r>
          </a:p>
          <a:p>
            <a:r>
              <a:rPr lang="en-US" dirty="0"/>
              <a:t>JOKES ARE TOLD or performed/WISECRACKS ARE MADE</a:t>
            </a:r>
          </a:p>
          <a:p>
            <a:r>
              <a:rPr lang="en-US" dirty="0"/>
              <a:t>JOKES ARE SOLO/WISECRACKS ARE INTERPERSONAL</a:t>
            </a:r>
          </a:p>
          <a:p>
            <a:r>
              <a:rPr lang="en-US" dirty="0"/>
              <a:t>WISECRACKS: IMPROVISED, SPONTANEOUS WIT BETWEEN PEOPLE. Includes LEG-PULLING, PRANKS, MOCKERY, TEASING, BANTER, BALL-BUSTING, IMPERSONATIONS, STEREOTYPING, EXAGGERATED ANECDOTES, callbacks….</a:t>
            </a:r>
          </a:p>
        </p:txBody>
      </p:sp>
      <p:pic>
        <p:nvPicPr>
          <p:cNvPr id="5" name="Picture 4" descr="A group of people laughing&#10;&#10;Description automatically generated">
            <a:extLst>
              <a:ext uri="{FF2B5EF4-FFF2-40B4-BE49-F238E27FC236}">
                <a16:creationId xmlns:a16="http://schemas.microsoft.com/office/drawing/2014/main" id="{04756CF1-CAA1-CC78-4120-E5BA257ABAE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1925053"/>
            <a:ext cx="9082016" cy="5045242"/>
          </a:xfrm>
          <a:prstGeom prst="rect">
            <a:avLst/>
          </a:prstGeom>
        </p:spPr>
      </p:pic>
    </p:spTree>
    <p:extLst>
      <p:ext uri="{BB962C8B-B14F-4D97-AF65-F5344CB8AC3E}">
        <p14:creationId xmlns:p14="http://schemas.microsoft.com/office/powerpoint/2010/main" val="36705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women laughing&#10;&#10;Description automatically generated">
            <a:extLst>
              <a:ext uri="{FF2B5EF4-FFF2-40B4-BE49-F238E27FC236}">
                <a16:creationId xmlns:a16="http://schemas.microsoft.com/office/drawing/2014/main" id="{E6177D51-39CA-0527-4394-4916F0267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482" y="1800491"/>
            <a:ext cx="4724915" cy="3142068"/>
          </a:xfrm>
          <a:prstGeom prst="rect">
            <a:avLst/>
          </a:prstGeom>
        </p:spPr>
      </p:pic>
      <p:sp>
        <p:nvSpPr>
          <p:cNvPr id="3" name="Content Placeholder 2">
            <a:extLst>
              <a:ext uri="{FF2B5EF4-FFF2-40B4-BE49-F238E27FC236}">
                <a16:creationId xmlns:a16="http://schemas.microsoft.com/office/drawing/2014/main" id="{890313E3-F9C9-49D6-4A76-C5F59FE0E0D8}"/>
              </a:ext>
            </a:extLst>
          </p:cNvPr>
          <p:cNvSpPr>
            <a:spLocks noGrp="1"/>
          </p:cNvSpPr>
          <p:nvPr>
            <p:ph idx="1"/>
          </p:nvPr>
        </p:nvSpPr>
        <p:spPr>
          <a:xfrm>
            <a:off x="685330" y="2367092"/>
            <a:ext cx="2805382" cy="3881309"/>
          </a:xfrm>
        </p:spPr>
        <p:txBody>
          <a:bodyPr>
            <a:normAutofit/>
          </a:bodyPr>
          <a:lstStyle/>
          <a:p>
            <a:pPr marL="0" indent="0">
              <a:buNone/>
            </a:pPr>
            <a:r>
              <a:rPr lang="en-US" sz="1600" dirty="0"/>
              <a:t>A Vexed question</a:t>
            </a:r>
          </a:p>
          <a:p>
            <a:r>
              <a:rPr lang="en-US" sz="1600" dirty="0"/>
              <a:t>Relief/release?</a:t>
            </a:r>
          </a:p>
          <a:p>
            <a:r>
              <a:rPr lang="en-US" sz="1600" dirty="0"/>
              <a:t>Superiority?</a:t>
            </a:r>
          </a:p>
          <a:p>
            <a:r>
              <a:rPr lang="en-US" sz="1600" dirty="0"/>
              <a:t>Incongruity?</a:t>
            </a:r>
          </a:p>
          <a:p>
            <a:r>
              <a:rPr lang="en-US" sz="1600" dirty="0"/>
              <a:t>Incongruity-resolution?</a:t>
            </a:r>
          </a:p>
          <a:p>
            <a:r>
              <a:rPr lang="en-US" sz="1600" dirty="0"/>
              <a:t>Play?</a:t>
            </a:r>
          </a:p>
          <a:p>
            <a:r>
              <a:rPr lang="en-US" sz="1600" dirty="0"/>
              <a:t>Absurdity?</a:t>
            </a:r>
          </a:p>
          <a:p>
            <a:pPr marL="0" indent="0">
              <a:buNone/>
            </a:pPr>
            <a:r>
              <a:rPr lang="en-US" sz="1800" dirty="0"/>
              <a:t>All of these and more!</a:t>
            </a:r>
          </a:p>
          <a:p>
            <a:pPr marL="0" indent="0">
              <a:buNone/>
            </a:pPr>
            <a:endParaRPr lang="en-US" sz="1800" dirty="0"/>
          </a:p>
        </p:txBody>
      </p:sp>
      <p:sp>
        <p:nvSpPr>
          <p:cNvPr id="2" name="Title 1">
            <a:extLst>
              <a:ext uri="{FF2B5EF4-FFF2-40B4-BE49-F238E27FC236}">
                <a16:creationId xmlns:a16="http://schemas.microsoft.com/office/drawing/2014/main" id="{471E5DED-10EF-72F1-6094-DBF27364ECB1}"/>
              </a:ext>
            </a:extLst>
          </p:cNvPr>
          <p:cNvSpPr>
            <a:spLocks noGrp="1"/>
          </p:cNvSpPr>
          <p:nvPr>
            <p:ph type="title"/>
          </p:nvPr>
        </p:nvSpPr>
        <p:spPr>
          <a:xfrm>
            <a:off x="685330" y="640831"/>
            <a:ext cx="2805386" cy="1573863"/>
          </a:xfrm>
        </p:spPr>
        <p:txBody>
          <a:bodyPr>
            <a:normAutofit fontScale="90000"/>
          </a:bodyPr>
          <a:lstStyle/>
          <a:p>
            <a:pPr algn="l"/>
            <a:r>
              <a:rPr lang="en-US" dirty="0"/>
              <a:t>What makes things funny?</a:t>
            </a:r>
          </a:p>
        </p:txBody>
      </p:sp>
    </p:spTree>
    <p:extLst>
      <p:ext uri="{BB962C8B-B14F-4D97-AF65-F5344CB8AC3E}">
        <p14:creationId xmlns:p14="http://schemas.microsoft.com/office/powerpoint/2010/main" val="148911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dissolv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EEB192A-8443-482C-AFF6-77DB793E2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kids jumping in the air&#10;&#10;Description automatically generated">
            <a:extLst>
              <a:ext uri="{FF2B5EF4-FFF2-40B4-BE49-F238E27FC236}">
                <a16:creationId xmlns:a16="http://schemas.microsoft.com/office/drawing/2014/main" id="{E97BC17C-E3C2-C176-64A6-813ED97F8E20}"/>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l="23831" r="22861"/>
          <a:stretch/>
        </p:blipFill>
        <p:spPr>
          <a:xfrm>
            <a:off x="20" y="-3278"/>
            <a:ext cx="9143980" cy="6861278"/>
          </a:xfrm>
          <a:prstGeom prst="rect">
            <a:avLst/>
          </a:prstGeom>
          <a:scene3d>
            <a:camera prst="orthographicFront"/>
            <a:lightRig rig="threePt" dir="t">
              <a:rot lat="0" lon="0" rev="2700000"/>
            </a:lightRig>
          </a:scene3d>
          <a:sp3d contourW="6350">
            <a:bevelT h="38100"/>
            <a:contourClr>
              <a:srgbClr val="C0C0C0"/>
            </a:contourClr>
          </a:sp3d>
        </p:spPr>
      </p:pic>
      <p:pic>
        <p:nvPicPr>
          <p:cNvPr id="19" name="Picture 18">
            <a:extLst>
              <a:ext uri="{FF2B5EF4-FFF2-40B4-BE49-F238E27FC236}">
                <a16:creationId xmlns:a16="http://schemas.microsoft.com/office/drawing/2014/main" id="{77CE03F7-0B3E-496D-9B90-C00E185FB3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D8E405B3-22EA-0853-262A-1A94A409198B}"/>
              </a:ext>
            </a:extLst>
          </p:cNvPr>
          <p:cNvSpPr>
            <a:spLocks noGrp="1"/>
          </p:cNvSpPr>
          <p:nvPr>
            <p:ph type="title"/>
          </p:nvPr>
        </p:nvSpPr>
        <p:spPr>
          <a:xfrm>
            <a:off x="685331" y="618517"/>
            <a:ext cx="7773338" cy="1596177"/>
          </a:xfrm>
        </p:spPr>
        <p:txBody>
          <a:bodyPr>
            <a:normAutofit/>
          </a:bodyPr>
          <a:lstStyle/>
          <a:p>
            <a:r>
              <a:rPr lang="en-US" dirty="0"/>
              <a:t>values of wisecracking</a:t>
            </a:r>
          </a:p>
        </p:txBody>
      </p:sp>
      <p:sp>
        <p:nvSpPr>
          <p:cNvPr id="3" name="Content Placeholder 2">
            <a:extLst>
              <a:ext uri="{FF2B5EF4-FFF2-40B4-BE49-F238E27FC236}">
                <a16:creationId xmlns:a16="http://schemas.microsoft.com/office/drawing/2014/main" id="{E6E4C4D4-D960-1574-1E6A-89E59E5C10C4}"/>
              </a:ext>
            </a:extLst>
          </p:cNvPr>
          <p:cNvSpPr>
            <a:spLocks noGrp="1"/>
          </p:cNvSpPr>
          <p:nvPr>
            <p:ph idx="1"/>
          </p:nvPr>
        </p:nvSpPr>
        <p:spPr>
          <a:xfrm>
            <a:off x="685330" y="2367092"/>
            <a:ext cx="7772870" cy="3424107"/>
          </a:xfrm>
        </p:spPr>
        <p:txBody>
          <a:bodyPr>
            <a:normAutofit fontScale="92500"/>
          </a:bodyPr>
          <a:lstStyle/>
          <a:p>
            <a:pPr>
              <a:lnSpc>
                <a:spcPct val="110000"/>
              </a:lnSpc>
            </a:pPr>
            <a:r>
              <a:rPr lang="en-US" sz="1900" dirty="0"/>
              <a:t>Fun! brings people together</a:t>
            </a:r>
          </a:p>
          <a:p>
            <a:pPr>
              <a:lnSpc>
                <a:spcPct val="110000"/>
              </a:lnSpc>
            </a:pPr>
            <a:r>
              <a:rPr lang="en-US" sz="1900" dirty="0"/>
              <a:t>invites sympathy for shared travails/bonding</a:t>
            </a:r>
          </a:p>
          <a:p>
            <a:pPr>
              <a:lnSpc>
                <a:spcPct val="110000"/>
              </a:lnSpc>
            </a:pPr>
            <a:r>
              <a:rPr lang="en-US" sz="1900" dirty="0"/>
              <a:t>enables coping </a:t>
            </a:r>
          </a:p>
          <a:p>
            <a:pPr>
              <a:lnSpc>
                <a:spcPct val="110000"/>
              </a:lnSpc>
            </a:pPr>
            <a:r>
              <a:rPr lang="en-US" sz="1900" dirty="0"/>
              <a:t>Reduces uncertainty and social distance, increases cooperation</a:t>
            </a:r>
          </a:p>
          <a:p>
            <a:pPr>
              <a:lnSpc>
                <a:spcPct val="110000"/>
              </a:lnSpc>
            </a:pPr>
            <a:r>
              <a:rPr lang="en-US" sz="1900" dirty="0"/>
              <a:t>Reinforces/maintains social norms and group boundaries</a:t>
            </a:r>
          </a:p>
          <a:p>
            <a:pPr>
              <a:lnSpc>
                <a:spcPct val="110000"/>
              </a:lnSpc>
            </a:pPr>
            <a:r>
              <a:rPr lang="en-US" sz="1900" dirty="0"/>
              <a:t>Tests and alters relationships for the better</a:t>
            </a:r>
          </a:p>
          <a:p>
            <a:pPr marL="0" indent="0">
              <a:lnSpc>
                <a:spcPct val="110000"/>
              </a:lnSpc>
              <a:buNone/>
            </a:pPr>
            <a:r>
              <a:rPr lang="en-US" sz="1900" dirty="0"/>
              <a:t>To get these valuable goodies, though, you must engage in the right sorts of humor.</a:t>
            </a:r>
          </a:p>
        </p:txBody>
      </p:sp>
    </p:spTree>
    <p:extLst>
      <p:ext uri="{BB962C8B-B14F-4D97-AF65-F5344CB8AC3E}">
        <p14:creationId xmlns:p14="http://schemas.microsoft.com/office/powerpoint/2010/main" val="87293423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dissolv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597" y="640831"/>
            <a:ext cx="2514096" cy="1573863"/>
          </a:xfrm>
        </p:spPr>
        <p:txBody>
          <a:bodyPr>
            <a:normAutofit/>
          </a:bodyPr>
          <a:lstStyle/>
          <a:p>
            <a:pPr algn="l"/>
            <a:r>
              <a:rPr lang="en-US" dirty="0"/>
              <a:t>Humor Styles</a:t>
            </a:r>
            <a:endParaRPr lang="en-US"/>
          </a:p>
        </p:txBody>
      </p:sp>
      <p:sp>
        <p:nvSpPr>
          <p:cNvPr id="3" name="Content Placeholder 2"/>
          <p:cNvSpPr>
            <a:spLocks noGrp="1"/>
          </p:cNvSpPr>
          <p:nvPr>
            <p:ph idx="1"/>
          </p:nvPr>
        </p:nvSpPr>
        <p:spPr>
          <a:xfrm>
            <a:off x="482597" y="2367092"/>
            <a:ext cx="2514096" cy="3881309"/>
          </a:xfrm>
        </p:spPr>
        <p:txBody>
          <a:bodyPr>
            <a:normAutofit/>
          </a:bodyPr>
          <a:lstStyle/>
          <a:p>
            <a:r>
              <a:rPr lang="en-US" sz="1600" dirty="0"/>
              <a:t>Affiliative</a:t>
            </a:r>
          </a:p>
          <a:p>
            <a:r>
              <a:rPr lang="en-US" sz="1600" dirty="0"/>
              <a:t>Self-enhancing</a:t>
            </a:r>
          </a:p>
          <a:p>
            <a:r>
              <a:rPr lang="en-US" sz="1600" dirty="0"/>
              <a:t>Self-defeating</a:t>
            </a:r>
          </a:p>
          <a:p>
            <a:r>
              <a:rPr lang="en-US" sz="1600" dirty="0"/>
              <a:t>Aggressive</a:t>
            </a:r>
          </a:p>
        </p:txBody>
      </p:sp>
      <p:pic>
        <p:nvPicPr>
          <p:cNvPr id="4" name="Picture 3" descr="Laughing.jpg"/>
          <p:cNvPicPr>
            <a:picLocks noChangeAspect="1"/>
          </p:cNvPicPr>
          <p:nvPr/>
        </p:nvPicPr>
        <p:blipFill rotWithShape="1">
          <a:blip r:embed="rId3">
            <a:extLst>
              <a:ext uri="{28A0092B-C50C-407E-A947-70E740481C1C}">
                <a14:useLocalDpi xmlns:a14="http://schemas.microsoft.com/office/drawing/2010/main" val="0"/>
              </a:ext>
            </a:extLst>
          </a:blip>
          <a:srcRect l="22453" r="16203"/>
          <a:stretch/>
        </p:blipFill>
        <p:spPr>
          <a:xfrm>
            <a:off x="3870932" y="-60539"/>
            <a:ext cx="5609368" cy="685799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F7FB66B1-3576-8059-6D79-861BFC8450A2}"/>
                  </a:ext>
                </a:extLst>
              </p14:cNvPr>
              <p14:cNvContentPartPr/>
              <p14:nvPr/>
            </p14:nvContentPartPr>
            <p14:xfrm>
              <a:off x="2272633" y="2492576"/>
              <a:ext cx="269640" cy="707040"/>
            </p14:xfrm>
          </p:contentPart>
        </mc:Choice>
        <mc:Fallback xmlns="">
          <p:pic>
            <p:nvPicPr>
              <p:cNvPr id="5" name="Ink 4">
                <a:extLst>
                  <a:ext uri="{FF2B5EF4-FFF2-40B4-BE49-F238E27FC236}">
                    <a16:creationId xmlns:a16="http://schemas.microsoft.com/office/drawing/2014/main" id="{F7FB66B1-3576-8059-6D79-861BFC8450A2}"/>
                  </a:ext>
                </a:extLst>
              </p:cNvPr>
              <p:cNvPicPr/>
              <p:nvPr/>
            </p:nvPicPr>
            <p:blipFill>
              <a:blip r:embed="rId5"/>
              <a:stretch>
                <a:fillRect/>
              </a:stretch>
            </p:blipFill>
            <p:spPr>
              <a:xfrm>
                <a:off x="2263993" y="2483936"/>
                <a:ext cx="287280" cy="724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92ADE4BD-527A-A284-EE4B-6C44CE04F343}"/>
                  </a:ext>
                </a:extLst>
              </p14:cNvPr>
              <p14:cNvContentPartPr/>
              <p14:nvPr/>
            </p14:nvContentPartPr>
            <p14:xfrm>
              <a:off x="2189833" y="3368456"/>
              <a:ext cx="316440" cy="609480"/>
            </p14:xfrm>
          </p:contentPart>
        </mc:Choice>
        <mc:Fallback xmlns="">
          <p:pic>
            <p:nvPicPr>
              <p:cNvPr id="6" name="Ink 5">
                <a:extLst>
                  <a:ext uri="{FF2B5EF4-FFF2-40B4-BE49-F238E27FC236}">
                    <a16:creationId xmlns:a16="http://schemas.microsoft.com/office/drawing/2014/main" id="{92ADE4BD-527A-A284-EE4B-6C44CE04F343}"/>
                  </a:ext>
                </a:extLst>
              </p:cNvPr>
              <p:cNvPicPr/>
              <p:nvPr/>
            </p:nvPicPr>
            <p:blipFill>
              <a:blip r:embed="rId7"/>
              <a:stretch>
                <a:fillRect/>
              </a:stretch>
            </p:blipFill>
            <p:spPr>
              <a:xfrm>
                <a:off x="2181193" y="3359816"/>
                <a:ext cx="334080" cy="627120"/>
              </a:xfrm>
              <a:prstGeom prst="rect">
                <a:avLst/>
              </a:prstGeom>
            </p:spPr>
          </p:pic>
        </mc:Fallback>
      </mc:AlternateContent>
      <p:pic>
        <p:nvPicPr>
          <p:cNvPr id="8" name="Graphic 7" descr="Angel face outline with solid fill">
            <a:extLst>
              <a:ext uri="{FF2B5EF4-FFF2-40B4-BE49-F238E27FC236}">
                <a16:creationId xmlns:a16="http://schemas.microsoft.com/office/drawing/2014/main" id="{B1981590-7786-140E-F620-ED119E07F3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85630" y="2454056"/>
            <a:ext cx="914400" cy="914400"/>
          </a:xfrm>
          <a:prstGeom prst="rect">
            <a:avLst/>
          </a:prstGeom>
        </p:spPr>
      </p:pic>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925FE293-B4BD-7154-467A-1CA8BE8E7598}"/>
                  </a:ext>
                </a:extLst>
              </p14:cNvPr>
              <p14:cNvContentPartPr/>
              <p14:nvPr/>
            </p14:nvContentPartPr>
            <p14:xfrm>
              <a:off x="4412113" y="3399776"/>
              <a:ext cx="360" cy="360"/>
            </p14:xfrm>
          </p:contentPart>
        </mc:Choice>
        <mc:Fallback xmlns="">
          <p:pic>
            <p:nvPicPr>
              <p:cNvPr id="9" name="Ink 8">
                <a:extLst>
                  <a:ext uri="{FF2B5EF4-FFF2-40B4-BE49-F238E27FC236}">
                    <a16:creationId xmlns:a16="http://schemas.microsoft.com/office/drawing/2014/main" id="{925FE293-B4BD-7154-467A-1CA8BE8E7598}"/>
                  </a:ext>
                </a:extLst>
              </p:cNvPr>
              <p:cNvPicPr/>
              <p:nvPr/>
            </p:nvPicPr>
            <p:blipFill>
              <a:blip r:embed="rId11"/>
              <a:stretch>
                <a:fillRect/>
              </a:stretch>
            </p:blipFill>
            <p:spPr>
              <a:xfrm>
                <a:off x="4403113" y="33907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E257E943-FCBA-6155-4122-E0F9F939A2F3}"/>
                  </a:ext>
                </a:extLst>
              </p14:cNvPr>
              <p14:cNvContentPartPr/>
              <p14:nvPr/>
            </p14:nvContentPartPr>
            <p14:xfrm>
              <a:off x="4193233" y="3240296"/>
              <a:ext cx="360" cy="360"/>
            </p14:xfrm>
          </p:contentPart>
        </mc:Choice>
        <mc:Fallback xmlns="">
          <p:pic>
            <p:nvPicPr>
              <p:cNvPr id="10" name="Ink 9">
                <a:extLst>
                  <a:ext uri="{FF2B5EF4-FFF2-40B4-BE49-F238E27FC236}">
                    <a16:creationId xmlns:a16="http://schemas.microsoft.com/office/drawing/2014/main" id="{E257E943-FCBA-6155-4122-E0F9F939A2F3}"/>
                  </a:ext>
                </a:extLst>
              </p:cNvPr>
              <p:cNvPicPr/>
              <p:nvPr/>
            </p:nvPicPr>
            <p:blipFill>
              <a:blip r:embed="rId11"/>
              <a:stretch>
                <a:fillRect/>
              </a:stretch>
            </p:blipFill>
            <p:spPr>
              <a:xfrm>
                <a:off x="4184593" y="3231656"/>
                <a:ext cx="18000" cy="18000"/>
              </a:xfrm>
              <a:prstGeom prst="rect">
                <a:avLst/>
              </a:prstGeom>
            </p:spPr>
          </p:pic>
        </mc:Fallback>
      </mc:AlternateContent>
      <p:pic>
        <p:nvPicPr>
          <p:cNvPr id="12" name="Graphic 11" descr="Angry face outline with solid fill">
            <a:extLst>
              <a:ext uri="{FF2B5EF4-FFF2-40B4-BE49-F238E27FC236}">
                <a16:creationId xmlns:a16="http://schemas.microsoft.com/office/drawing/2014/main" id="{E8A3D7E2-8B09-356E-8034-3632943903E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52410" y="3238524"/>
            <a:ext cx="914400" cy="914400"/>
          </a:xfrm>
          <a:prstGeom prst="rect">
            <a:avLst/>
          </a:prstGeom>
        </p:spPr>
      </p:pic>
    </p:spTree>
    <p:extLst>
      <p:ext uri="{BB962C8B-B14F-4D97-AF65-F5344CB8AC3E}">
        <p14:creationId xmlns:p14="http://schemas.microsoft.com/office/powerpoint/2010/main" val="3036311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Dark Triad: Humor Styles</a:t>
            </a:r>
          </a:p>
        </p:txBody>
      </p:sp>
      <p:pic>
        <p:nvPicPr>
          <p:cNvPr id="4" name="Picture 3" descr="DarkTria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6400" y="1752600"/>
            <a:ext cx="5283200" cy="2571893"/>
          </a:xfrm>
          <a:prstGeom prst="rect">
            <a:avLst/>
          </a:prstGeom>
        </p:spPr>
      </p:pic>
      <p:pic>
        <p:nvPicPr>
          <p:cNvPr id="5" name="Picture 4" descr="PsychopathSteveJob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97129" y="2648093"/>
            <a:ext cx="1624013" cy="1676400"/>
          </a:xfrm>
          <a:prstGeom prst="rect">
            <a:avLst/>
          </a:prstGeom>
        </p:spPr>
      </p:pic>
      <p:pic>
        <p:nvPicPr>
          <p:cNvPr id="6" name="Picture 5" descr="machievellian.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24943" y="163286"/>
            <a:ext cx="1526509" cy="1009048"/>
          </a:xfrm>
          <a:prstGeom prst="rect">
            <a:avLst/>
          </a:prstGeom>
        </p:spPr>
      </p:pic>
      <p:pic>
        <p:nvPicPr>
          <p:cNvPr id="7" name="Picture 6" descr="narcissistic-personality-disorder-symptoms.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659" y="3038546"/>
            <a:ext cx="1662741" cy="1295400"/>
          </a:xfrm>
          <a:prstGeom prst="rect">
            <a:avLst/>
          </a:prstGeom>
        </p:spPr>
      </p:pic>
      <p:sp>
        <p:nvSpPr>
          <p:cNvPr id="9" name="Content Placeholder 8">
            <a:extLst>
              <a:ext uri="{FF2B5EF4-FFF2-40B4-BE49-F238E27FC236}">
                <a16:creationId xmlns:a16="http://schemas.microsoft.com/office/drawing/2014/main" id="{E2BDF844-1737-20F5-8C4E-085567A9F224}"/>
              </a:ext>
            </a:extLst>
          </p:cNvPr>
          <p:cNvSpPr>
            <a:spLocks noGrp="1"/>
          </p:cNvSpPr>
          <p:nvPr>
            <p:ph idx="1"/>
          </p:nvPr>
        </p:nvSpPr>
        <p:spPr/>
        <p:txBody>
          <a:bodyPr/>
          <a:lstStyle/>
          <a:p>
            <a:endParaRPr lang="en-US"/>
          </a:p>
        </p:txBody>
      </p:sp>
      <p:sp>
        <p:nvSpPr>
          <p:cNvPr id="10" name="TextBox 9">
            <a:extLst>
              <a:ext uri="{FF2B5EF4-FFF2-40B4-BE49-F238E27FC236}">
                <a16:creationId xmlns:a16="http://schemas.microsoft.com/office/drawing/2014/main" id="{0D8B13BB-8146-8735-CAC3-E4B0208A18B1}"/>
              </a:ext>
            </a:extLst>
          </p:cNvPr>
          <p:cNvSpPr txBox="1"/>
          <p:nvPr/>
        </p:nvSpPr>
        <p:spPr>
          <a:xfrm>
            <a:off x="417095" y="4748463"/>
            <a:ext cx="8333873" cy="1015663"/>
          </a:xfrm>
          <a:prstGeom prst="rect">
            <a:avLst/>
          </a:prstGeom>
          <a:noFill/>
        </p:spPr>
        <p:txBody>
          <a:bodyPr wrap="square" rtlCol="0">
            <a:spAutoFit/>
          </a:bodyPr>
          <a:lstStyle/>
          <a:p>
            <a:pPr marL="411480" indent="-342900">
              <a:buFont typeface="Arial" panose="020B0604020202020204" pitchFamily="34" charset="0"/>
              <a:buChar char="•"/>
            </a:pPr>
            <a:r>
              <a:rPr lang="en-US" sz="2000" dirty="0"/>
              <a:t>Studied together insofar as they are manipulative and callous</a:t>
            </a:r>
          </a:p>
          <a:p>
            <a:pPr marL="411480" indent="-342900">
              <a:buFont typeface="Arial" panose="020B0604020202020204" pitchFamily="34" charset="0"/>
              <a:buChar char="•"/>
            </a:pPr>
            <a:r>
              <a:rPr lang="en-US" sz="2000" dirty="0"/>
              <a:t>Humor style: Only aggressive (schadenfreude)</a:t>
            </a:r>
          </a:p>
          <a:p>
            <a:pPr marL="411480" indent="-342900">
              <a:buFont typeface="Arial" panose="020B0604020202020204" pitchFamily="34" charset="0"/>
              <a:buChar char="•"/>
            </a:pPr>
            <a:r>
              <a:rPr lang="en-US" sz="2000" dirty="0"/>
              <a:t>Bad senses of humor</a:t>
            </a:r>
          </a:p>
        </p:txBody>
      </p:sp>
    </p:spTree>
    <p:extLst>
      <p:ext uri="{BB962C8B-B14F-4D97-AF65-F5344CB8AC3E}">
        <p14:creationId xmlns:p14="http://schemas.microsoft.com/office/powerpoint/2010/main" val="313854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Dark Triad mistakes</a:t>
            </a:r>
          </a:p>
        </p:txBody>
      </p:sp>
      <p:sp>
        <p:nvSpPr>
          <p:cNvPr id="3" name="Content Placeholder 2"/>
          <p:cNvSpPr>
            <a:spLocks noGrp="1"/>
          </p:cNvSpPr>
          <p:nvPr>
            <p:ph idx="1"/>
          </p:nvPr>
        </p:nvSpPr>
        <p:spPr/>
        <p:txBody>
          <a:bodyPr>
            <a:normAutofit/>
          </a:bodyPr>
          <a:lstStyle/>
          <a:p>
            <a:r>
              <a:rPr lang="en-US" dirty="0"/>
              <a:t>Seeing “reasons” for amusement that don’t exist</a:t>
            </a:r>
          </a:p>
          <a:p>
            <a:r>
              <a:rPr lang="en-US" dirty="0"/>
              <a:t>Not seeing reasons for amusement that do exist.</a:t>
            </a:r>
          </a:p>
          <a:p>
            <a:r>
              <a:rPr lang="en-US" dirty="0"/>
              <a:t>Source: empathic impairments</a:t>
            </a:r>
          </a:p>
        </p:txBody>
      </p:sp>
      <p:pic>
        <p:nvPicPr>
          <p:cNvPr id="4" name="Picture 3" descr="PsychopathSteveJob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4547" y="3299219"/>
            <a:ext cx="2839453" cy="3558781"/>
          </a:xfrm>
          <a:prstGeom prst="rect">
            <a:avLst/>
          </a:prstGeom>
        </p:spPr>
      </p:pic>
      <p:pic>
        <p:nvPicPr>
          <p:cNvPr id="5" name="Picture 4" descr="machievelli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23108"/>
            <a:ext cx="4403558" cy="2910828"/>
          </a:xfrm>
          <a:prstGeom prst="rect">
            <a:avLst/>
          </a:prstGeom>
        </p:spPr>
      </p:pic>
      <p:pic>
        <p:nvPicPr>
          <p:cNvPr id="6" name="Picture 5" descr="narcissistic-personality-disorder-symptom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2429763" cy="1892968"/>
          </a:xfrm>
          <a:prstGeom prst="rect">
            <a:avLst/>
          </a:prstGeom>
        </p:spPr>
      </p:pic>
    </p:spTree>
    <p:extLst>
      <p:ext uri="{BB962C8B-B14F-4D97-AF65-F5344CB8AC3E}">
        <p14:creationId xmlns:p14="http://schemas.microsoft.com/office/powerpoint/2010/main" val="209060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olden egg with a crown standing on top of white eggs&#10;&#10;Description automatically generated">
            <a:extLst>
              <a:ext uri="{FF2B5EF4-FFF2-40B4-BE49-F238E27FC236}">
                <a16:creationId xmlns:a16="http://schemas.microsoft.com/office/drawing/2014/main" id="{61D8A145-5709-BC60-44BD-DA9EFA30002D}"/>
              </a:ext>
            </a:extLst>
          </p:cNvPr>
          <p:cNvPicPr>
            <a:picLocks noChangeAspect="1"/>
          </p:cNvPicPr>
          <p:nvPr/>
        </p:nvPicPr>
        <p:blipFill rotWithShape="1">
          <a:blip r:embed="rId3">
            <a:extLst>
              <a:ext uri="{28A0092B-C50C-407E-A947-70E740481C1C}">
                <a14:useLocalDpi xmlns:a14="http://schemas.microsoft.com/office/drawing/2010/main" val="0"/>
              </a:ext>
            </a:extLst>
          </a:blip>
          <a:srcRect l="18207"/>
          <a:stretch/>
        </p:blipFill>
        <p:spPr>
          <a:xfrm>
            <a:off x="20" y="10"/>
            <a:ext cx="5609348" cy="6857990"/>
          </a:xfrm>
          <a:prstGeom prst="rect">
            <a:avLst/>
          </a:prstGeom>
        </p:spPr>
      </p:pic>
      <p:sp>
        <p:nvSpPr>
          <p:cNvPr id="12" name="Rectangle 11">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9370" y="-2"/>
            <a:ext cx="60985"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0CFC5733-9C62-9696-4192-678EFB6B48F5}"/>
              </a:ext>
            </a:extLst>
          </p:cNvPr>
          <p:cNvSpPr>
            <a:spLocks noGrp="1"/>
          </p:cNvSpPr>
          <p:nvPr>
            <p:ph type="title"/>
          </p:nvPr>
        </p:nvSpPr>
        <p:spPr>
          <a:xfrm>
            <a:off x="6147306" y="640831"/>
            <a:ext cx="2514096" cy="1573863"/>
          </a:xfrm>
        </p:spPr>
        <p:txBody>
          <a:bodyPr>
            <a:normAutofit/>
          </a:bodyPr>
          <a:lstStyle/>
          <a:p>
            <a:pPr algn="l"/>
            <a:r>
              <a:rPr lang="en-US" sz="3300" dirty="0"/>
              <a:t>Narcissist argument tactics</a:t>
            </a:r>
          </a:p>
        </p:txBody>
      </p:sp>
      <p:sp>
        <p:nvSpPr>
          <p:cNvPr id="3" name="Content Placeholder 2">
            <a:extLst>
              <a:ext uri="{FF2B5EF4-FFF2-40B4-BE49-F238E27FC236}">
                <a16:creationId xmlns:a16="http://schemas.microsoft.com/office/drawing/2014/main" id="{C6ABF543-3FF8-926A-CEDD-6CC9EF119589}"/>
              </a:ext>
            </a:extLst>
          </p:cNvPr>
          <p:cNvSpPr>
            <a:spLocks noGrp="1"/>
          </p:cNvSpPr>
          <p:nvPr>
            <p:ph idx="1"/>
          </p:nvPr>
        </p:nvSpPr>
        <p:spPr>
          <a:xfrm>
            <a:off x="6147306" y="2367092"/>
            <a:ext cx="2514096" cy="3881309"/>
          </a:xfrm>
        </p:spPr>
        <p:txBody>
          <a:bodyPr>
            <a:normAutofit/>
          </a:bodyPr>
          <a:lstStyle/>
          <a:p>
            <a:r>
              <a:rPr lang="en-US" sz="1600" dirty="0"/>
              <a:t>Never admit fault</a:t>
            </a:r>
          </a:p>
          <a:p>
            <a:r>
              <a:rPr lang="en-US" sz="1600" dirty="0"/>
              <a:t>deflect and project</a:t>
            </a:r>
          </a:p>
          <a:p>
            <a:r>
              <a:rPr lang="en-US" sz="1600" dirty="0"/>
              <a:t>Gaslight</a:t>
            </a:r>
          </a:p>
          <a:p>
            <a:r>
              <a:rPr lang="en-US" sz="1600" dirty="0"/>
              <a:t>play the victim</a:t>
            </a:r>
          </a:p>
          <a:p>
            <a:r>
              <a:rPr lang="en-US" sz="1600" dirty="0"/>
              <a:t>devalue the other</a:t>
            </a:r>
          </a:p>
          <a:p>
            <a:r>
              <a:rPr lang="en-US" sz="1600" b="1" dirty="0"/>
              <a:t>use Highly aggressive humor (sarcasm, mincing mockery)</a:t>
            </a:r>
          </a:p>
          <a:p>
            <a:pPr marL="0" indent="0">
              <a:buNone/>
            </a:pPr>
            <a:endParaRPr lang="en-US" sz="1600" dirty="0"/>
          </a:p>
        </p:txBody>
      </p:sp>
    </p:spTree>
    <p:extLst>
      <p:ext uri="{BB962C8B-B14F-4D97-AF65-F5344CB8AC3E}">
        <p14:creationId xmlns:p14="http://schemas.microsoft.com/office/powerpoint/2010/main" val="336228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arn(inVertical)">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Rectangle 12">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suit with his arms crossed&#10;&#10;Description automatically generated">
            <a:extLst>
              <a:ext uri="{FF2B5EF4-FFF2-40B4-BE49-F238E27FC236}">
                <a16:creationId xmlns:a16="http://schemas.microsoft.com/office/drawing/2014/main" id="{66DBE57C-DA87-6F14-EFFD-97F83CFF62E2}"/>
              </a:ext>
            </a:extLst>
          </p:cNvPr>
          <p:cNvPicPr>
            <a:picLocks noChangeAspect="1"/>
          </p:cNvPicPr>
          <p:nvPr/>
        </p:nvPicPr>
        <p:blipFill rotWithShape="1">
          <a:blip r:embed="rId5">
            <a:extLst>
              <a:ext uri="{28A0092B-C50C-407E-A947-70E740481C1C}">
                <a14:useLocalDpi xmlns:a14="http://schemas.microsoft.com/office/drawing/2010/main" val="0"/>
              </a:ext>
            </a:extLst>
          </a:blip>
          <a:srcRect l="23719" r="26709"/>
          <a:stretch/>
        </p:blipFill>
        <p:spPr>
          <a:xfrm>
            <a:off x="20" y="10"/>
            <a:ext cx="3018550" cy="6857990"/>
          </a:xfrm>
          <a:prstGeom prst="rect">
            <a:avLst/>
          </a:prstGeom>
        </p:spPr>
      </p:pic>
      <p:sp>
        <p:nvSpPr>
          <p:cNvPr id="15" name="Rectangle 14">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8570" y="-2"/>
            <a:ext cx="60985"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08BC896A-730D-D397-2FF2-829FEA9CE14B}"/>
              </a:ext>
            </a:extLst>
          </p:cNvPr>
          <p:cNvSpPr txBox="1"/>
          <p:nvPr/>
        </p:nvSpPr>
        <p:spPr>
          <a:xfrm>
            <a:off x="3348786" y="2367092"/>
            <a:ext cx="5004665" cy="3424107"/>
          </a:xfrm>
          <a:prstGeom prst="rect">
            <a:avLst/>
          </a:prstGeom>
        </p:spPr>
        <p:txBody>
          <a:bodyPr vert="horz" lIns="91440" tIns="45720" rIns="91440" bIns="45720" rtlCol="0">
            <a:normAutofit/>
          </a:bodyPr>
          <a:lstStyle/>
          <a:p>
            <a:pPr defTabSz="914400">
              <a:lnSpc>
                <a:spcPct val="120000"/>
              </a:lnSpc>
              <a:spcAft>
                <a:spcPts val="600"/>
              </a:spcAft>
              <a:buClr>
                <a:schemeClr val="tx1"/>
              </a:buClr>
            </a:pPr>
            <a:r>
              <a:rPr lang="en-US" cap="all" dirty="0">
                <a:latin typeface="Bradley Hand" pitchFamily="2" charset="77"/>
              </a:rPr>
              <a:t>If your attitude towards someone is wholly objective, then though you may fight him, you cannot quarrel with him, and though you may talk to him, even negotiate with him, you cannot reason with him. You can at most pretend to quarrel, or to reason, with him.</a:t>
            </a:r>
          </a:p>
        </p:txBody>
      </p:sp>
      <p:sp>
        <p:nvSpPr>
          <p:cNvPr id="5" name="TextBox 4">
            <a:extLst>
              <a:ext uri="{FF2B5EF4-FFF2-40B4-BE49-F238E27FC236}">
                <a16:creationId xmlns:a16="http://schemas.microsoft.com/office/drawing/2014/main" id="{DF43DC72-66F6-9664-2C2A-31274E9EEE36}"/>
              </a:ext>
            </a:extLst>
          </p:cNvPr>
          <p:cNvSpPr txBox="1"/>
          <p:nvPr/>
        </p:nvSpPr>
        <p:spPr>
          <a:xfrm>
            <a:off x="212651" y="6407888"/>
            <a:ext cx="2636875" cy="369332"/>
          </a:xfrm>
          <a:prstGeom prst="rect">
            <a:avLst/>
          </a:prstGeom>
          <a:noFill/>
        </p:spPr>
        <p:txBody>
          <a:bodyPr wrap="square" rtlCol="0">
            <a:spAutoFit/>
          </a:bodyPr>
          <a:lstStyle/>
          <a:p>
            <a:pPr algn="ctr"/>
            <a:r>
              <a:rPr lang="en-US" dirty="0">
                <a:solidFill>
                  <a:srgbClr val="FF0000"/>
                </a:solidFill>
              </a:rPr>
              <a:t>Peter Strawson</a:t>
            </a:r>
          </a:p>
        </p:txBody>
      </p:sp>
    </p:spTree>
    <p:extLst>
      <p:ext uri="{BB962C8B-B14F-4D97-AF65-F5344CB8AC3E}">
        <p14:creationId xmlns:p14="http://schemas.microsoft.com/office/powerpoint/2010/main" val="2119228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Red toy person in front of two lines of white figures">
            <a:extLst>
              <a:ext uri="{FF2B5EF4-FFF2-40B4-BE49-F238E27FC236}">
                <a16:creationId xmlns:a16="http://schemas.microsoft.com/office/drawing/2014/main" id="{0558FC2F-771D-FE64-7855-0247BF9A07E7}"/>
              </a:ext>
            </a:extLst>
          </p:cNvPr>
          <p:cNvPicPr>
            <a:picLocks noChangeAspect="1"/>
          </p:cNvPicPr>
          <p:nvPr/>
        </p:nvPicPr>
        <p:blipFill rotWithShape="1">
          <a:blip r:embed="rId2"/>
          <a:srcRect l="37458" r="33602"/>
          <a:stretch/>
        </p:blipFill>
        <p:spPr>
          <a:xfrm>
            <a:off x="20" y="10"/>
            <a:ext cx="3018550" cy="6857990"/>
          </a:xfrm>
          <a:prstGeom prst="rect">
            <a:avLst/>
          </a:prstGeom>
        </p:spPr>
      </p:pic>
      <p:sp>
        <p:nvSpPr>
          <p:cNvPr id="17" name="Rectangle 16">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8570" y="-2"/>
            <a:ext cx="60985"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1ADC2E9-2EBF-0B59-ED16-99E055A8F4D3}"/>
              </a:ext>
            </a:extLst>
          </p:cNvPr>
          <p:cNvSpPr>
            <a:spLocks noGrp="1"/>
          </p:cNvSpPr>
          <p:nvPr>
            <p:ph type="title"/>
          </p:nvPr>
        </p:nvSpPr>
        <p:spPr>
          <a:xfrm>
            <a:off x="3348787" y="618517"/>
            <a:ext cx="5004665" cy="1596177"/>
          </a:xfrm>
        </p:spPr>
        <p:txBody>
          <a:bodyPr>
            <a:normAutofit/>
          </a:bodyPr>
          <a:lstStyle/>
          <a:p>
            <a:r>
              <a:rPr lang="en-US"/>
              <a:t>Summary thus far</a:t>
            </a:r>
            <a:endParaRPr lang="en-US" dirty="0"/>
          </a:p>
        </p:txBody>
      </p:sp>
      <p:sp>
        <p:nvSpPr>
          <p:cNvPr id="3" name="Content Placeholder 2">
            <a:extLst>
              <a:ext uri="{FF2B5EF4-FFF2-40B4-BE49-F238E27FC236}">
                <a16:creationId xmlns:a16="http://schemas.microsoft.com/office/drawing/2014/main" id="{0B3984FA-9C07-036A-A631-AE0808C23889}"/>
              </a:ext>
            </a:extLst>
          </p:cNvPr>
          <p:cNvSpPr>
            <a:spLocks noGrp="1"/>
          </p:cNvSpPr>
          <p:nvPr>
            <p:ph idx="1"/>
          </p:nvPr>
        </p:nvSpPr>
        <p:spPr>
          <a:xfrm>
            <a:off x="3348786" y="2367092"/>
            <a:ext cx="5004665" cy="3424107"/>
          </a:xfrm>
        </p:spPr>
        <p:txBody>
          <a:bodyPr>
            <a:normAutofit lnSpcReduction="10000"/>
          </a:bodyPr>
          <a:lstStyle/>
          <a:p>
            <a:pPr>
              <a:lnSpc>
                <a:spcPct val="110000"/>
              </a:lnSpc>
            </a:pPr>
            <a:r>
              <a:rPr lang="en-US" sz="1600" dirty="0"/>
              <a:t>Quarreling and Valuable Wisecracking require the same capacity to take up the participant stance: empathy</a:t>
            </a:r>
          </a:p>
          <a:p>
            <a:pPr>
              <a:lnSpc>
                <a:spcPct val="110000"/>
              </a:lnSpc>
            </a:pPr>
            <a:endParaRPr lang="en-US" sz="1600" dirty="0"/>
          </a:p>
          <a:p>
            <a:pPr>
              <a:lnSpc>
                <a:spcPct val="110000"/>
              </a:lnSpc>
            </a:pPr>
            <a:endParaRPr lang="en-US" sz="1600" dirty="0"/>
          </a:p>
          <a:p>
            <a:pPr>
              <a:lnSpc>
                <a:spcPct val="110000"/>
              </a:lnSpc>
            </a:pPr>
            <a:endParaRPr lang="en-US" sz="1600" dirty="0"/>
          </a:p>
          <a:p>
            <a:pPr>
              <a:lnSpc>
                <a:spcPct val="110000"/>
              </a:lnSpc>
            </a:pPr>
            <a:endParaRPr lang="en-US" sz="1600" dirty="0"/>
          </a:p>
          <a:p>
            <a:pPr>
              <a:lnSpc>
                <a:spcPct val="110000"/>
              </a:lnSpc>
            </a:pPr>
            <a:endParaRPr lang="en-US" sz="1600" dirty="0"/>
          </a:p>
          <a:p>
            <a:pPr>
              <a:lnSpc>
                <a:spcPct val="110000"/>
              </a:lnSpc>
            </a:pPr>
            <a:r>
              <a:rPr lang="en-US" sz="1600" dirty="0"/>
              <a:t>If both require empathy, why are they mutually exclusive?</a:t>
            </a:r>
          </a:p>
        </p:txBody>
      </p:sp>
    </p:spTree>
    <p:extLst>
      <p:ext uri="{BB962C8B-B14F-4D97-AF65-F5344CB8AC3E}">
        <p14:creationId xmlns:p14="http://schemas.microsoft.com/office/powerpoint/2010/main" val="160320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checkerboard(across)">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D18A731-7257-679F-6981-5EDE1106FAEF}"/>
              </a:ext>
            </a:extLst>
          </p:cNvPr>
          <p:cNvPicPr>
            <a:picLocks noChangeAspect="1"/>
          </p:cNvPicPr>
          <p:nvPr/>
        </p:nvPicPr>
        <p:blipFill>
          <a:blip r:embed="rId2"/>
          <a:stretch>
            <a:fillRect/>
          </a:stretch>
        </p:blipFill>
        <p:spPr>
          <a:xfrm>
            <a:off x="3936482" y="2615539"/>
            <a:ext cx="4724915" cy="1511972"/>
          </a:xfrm>
          <a:prstGeom prst="rect">
            <a:avLst/>
          </a:prstGeom>
        </p:spPr>
      </p:pic>
      <p:pic>
        <p:nvPicPr>
          <p:cNvPr id="11" name="Picture 10">
            <a:extLst>
              <a:ext uri="{FF2B5EF4-FFF2-40B4-BE49-F238E27FC236}">
                <a16:creationId xmlns:a16="http://schemas.microsoft.com/office/drawing/2014/main" id="{00E374F5-52B2-4260-8B1C-54237931F0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19E2DE3-26D1-1C08-1285-E100A6E80EF1}"/>
              </a:ext>
            </a:extLst>
          </p:cNvPr>
          <p:cNvSpPr>
            <a:spLocks noGrp="1"/>
          </p:cNvSpPr>
          <p:nvPr>
            <p:ph idx="1"/>
          </p:nvPr>
        </p:nvSpPr>
        <p:spPr>
          <a:xfrm>
            <a:off x="685330" y="2367092"/>
            <a:ext cx="2805382" cy="3881309"/>
          </a:xfrm>
        </p:spPr>
        <p:txBody>
          <a:bodyPr>
            <a:normAutofit fontScale="92500" lnSpcReduction="10000"/>
          </a:bodyPr>
          <a:lstStyle/>
          <a:p>
            <a:pPr marL="0" indent="0">
              <a:lnSpc>
                <a:spcPct val="110000"/>
              </a:lnSpc>
              <a:buNone/>
            </a:pPr>
            <a:r>
              <a:rPr lang="en-US" sz="1600" dirty="0"/>
              <a:t>What we know doesn’t work: Aggressive or self-defeating humor.</a:t>
            </a:r>
          </a:p>
          <a:p>
            <a:pPr marL="0" indent="0">
              <a:lnSpc>
                <a:spcPct val="110000"/>
              </a:lnSpc>
              <a:buNone/>
            </a:pPr>
            <a:r>
              <a:rPr lang="en-US" sz="1600" dirty="0"/>
              <a:t>“Affiliative humor was systematically related to positive observer-rated partner responses (more laughter, less anger, and greater satisfaction with the conflict resolution)…. individuals who used it more were also more satisfied with the conflict resolution themselves.”</a:t>
            </a:r>
          </a:p>
          <a:p>
            <a:pPr marL="0" indent="0">
              <a:lnSpc>
                <a:spcPct val="110000"/>
              </a:lnSpc>
              <a:buNone/>
            </a:pPr>
            <a:r>
              <a:rPr lang="en-US" sz="1200" dirty="0"/>
              <a:t>  </a:t>
            </a:r>
          </a:p>
        </p:txBody>
      </p:sp>
      <p:sp>
        <p:nvSpPr>
          <p:cNvPr id="2" name="Title 1">
            <a:extLst>
              <a:ext uri="{FF2B5EF4-FFF2-40B4-BE49-F238E27FC236}">
                <a16:creationId xmlns:a16="http://schemas.microsoft.com/office/drawing/2014/main" id="{598BBE08-4C36-ABEC-B16B-2BA0AF79A215}"/>
              </a:ext>
            </a:extLst>
          </p:cNvPr>
          <p:cNvSpPr>
            <a:spLocks noGrp="1"/>
          </p:cNvSpPr>
          <p:nvPr>
            <p:ph type="title"/>
          </p:nvPr>
        </p:nvSpPr>
        <p:spPr>
          <a:xfrm>
            <a:off x="685330" y="640831"/>
            <a:ext cx="2805386" cy="1573863"/>
          </a:xfrm>
        </p:spPr>
        <p:txBody>
          <a:bodyPr>
            <a:normAutofit/>
          </a:bodyPr>
          <a:lstStyle/>
          <a:p>
            <a:pPr algn="l"/>
            <a:r>
              <a:rPr lang="en-US" sz="2500" dirty="0"/>
              <a:t>Quarrel-ending humor (I)</a:t>
            </a:r>
          </a:p>
        </p:txBody>
      </p:sp>
    </p:spTree>
    <p:extLst>
      <p:ext uri="{BB962C8B-B14F-4D97-AF65-F5344CB8AC3E}">
        <p14:creationId xmlns:p14="http://schemas.microsoft.com/office/powerpoint/2010/main" val="409608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22" name="Rectangle 21">
            <a:extLst>
              <a:ext uri="{FF2B5EF4-FFF2-40B4-BE49-F238E27FC236}">
                <a16:creationId xmlns:a16="http://schemas.microsoft.com/office/drawing/2014/main" id="{45873676-3D69-48B0-BA02-D759766A90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a:extLst>
              <a:ext uri="{FF2B5EF4-FFF2-40B4-BE49-F238E27FC236}">
                <a16:creationId xmlns:a16="http://schemas.microsoft.com/office/drawing/2014/main" id="{248E96D7-6599-4607-9958-FD9E100013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99478AA5-D1D0-4B5E-9FDE-6F55026DA3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229100"/>
            <a:ext cx="914400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3CA8EEE2-DA9A-4635-9B41-33EB565145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Content Placeholder 4" descr="A screenshot of a social media post&#10;&#10;Description automatically generated">
            <a:extLst>
              <a:ext uri="{FF2B5EF4-FFF2-40B4-BE49-F238E27FC236}">
                <a16:creationId xmlns:a16="http://schemas.microsoft.com/office/drawing/2014/main" id="{BFC8A2EB-CAEA-D9F1-8993-3F5E37797891}"/>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3574" b="3436"/>
          <a:stretch/>
        </p:blipFill>
        <p:spPr>
          <a:xfrm>
            <a:off x="-2" y="145755"/>
            <a:ext cx="9143980" cy="4187739"/>
          </a:xfrm>
          <a:prstGeom prst="rect">
            <a:avLst/>
          </a:prstGeom>
        </p:spPr>
      </p:pic>
      <p:sp>
        <p:nvSpPr>
          <p:cNvPr id="2" name="Title 1">
            <a:extLst>
              <a:ext uri="{FF2B5EF4-FFF2-40B4-BE49-F238E27FC236}">
                <a16:creationId xmlns:a16="http://schemas.microsoft.com/office/drawing/2014/main" id="{00EB6803-1984-8A10-EBF3-732A0E47BC7B}"/>
              </a:ext>
            </a:extLst>
          </p:cNvPr>
          <p:cNvSpPr>
            <a:spLocks noGrp="1"/>
          </p:cNvSpPr>
          <p:nvPr>
            <p:ph type="title"/>
          </p:nvPr>
        </p:nvSpPr>
        <p:spPr>
          <a:xfrm>
            <a:off x="859536" y="4437888"/>
            <a:ext cx="7424928" cy="1116711"/>
          </a:xfrm>
        </p:spPr>
        <p:txBody>
          <a:bodyPr vert="horz" lIns="91440" tIns="45720" rIns="91440" bIns="45720" rtlCol="0" anchor="b">
            <a:normAutofit/>
          </a:bodyPr>
          <a:lstStyle/>
          <a:p>
            <a:r>
              <a:rPr lang="en-US" sz="4800"/>
              <a:t>Examples?</a:t>
            </a:r>
          </a:p>
        </p:txBody>
      </p:sp>
    </p:spTree>
    <p:extLst>
      <p:ext uri="{BB962C8B-B14F-4D97-AF65-F5344CB8AC3E}">
        <p14:creationId xmlns:p14="http://schemas.microsoft.com/office/powerpoint/2010/main" val="3716795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od human figure">
            <a:extLst>
              <a:ext uri="{FF2B5EF4-FFF2-40B4-BE49-F238E27FC236}">
                <a16:creationId xmlns:a16="http://schemas.microsoft.com/office/drawing/2014/main" id="{08D53C6E-A55D-A3D3-C871-CB0F59F0176B}"/>
              </a:ext>
            </a:extLst>
          </p:cNvPr>
          <p:cNvPicPr>
            <a:picLocks noChangeAspect="1"/>
          </p:cNvPicPr>
          <p:nvPr/>
        </p:nvPicPr>
        <p:blipFill rotWithShape="1">
          <a:blip r:embed="rId3"/>
          <a:srcRect l="10023" r="60596" b="-1"/>
          <a:stretch/>
        </p:blipFill>
        <p:spPr>
          <a:xfrm>
            <a:off x="20" y="10"/>
            <a:ext cx="3018550" cy="6857990"/>
          </a:xfrm>
          <a:prstGeom prst="rect">
            <a:avLst/>
          </a:prstGeom>
        </p:spPr>
      </p:pic>
      <p:sp>
        <p:nvSpPr>
          <p:cNvPr id="11" name="Rectangle 10">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8570" y="-2"/>
            <a:ext cx="60985"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291F93F-A94F-2DE9-145D-B545FF445ED1}"/>
              </a:ext>
            </a:extLst>
          </p:cNvPr>
          <p:cNvSpPr>
            <a:spLocks noGrp="1"/>
          </p:cNvSpPr>
          <p:nvPr>
            <p:ph type="title"/>
          </p:nvPr>
        </p:nvSpPr>
        <p:spPr>
          <a:xfrm>
            <a:off x="3348787" y="618517"/>
            <a:ext cx="5004665" cy="1596177"/>
          </a:xfrm>
        </p:spPr>
        <p:txBody>
          <a:bodyPr>
            <a:normAutofit/>
          </a:bodyPr>
          <a:lstStyle/>
          <a:p>
            <a:r>
              <a:rPr lang="en-US" dirty="0"/>
              <a:t> what couldn’t be studied</a:t>
            </a:r>
          </a:p>
        </p:txBody>
      </p:sp>
      <p:sp>
        <p:nvSpPr>
          <p:cNvPr id="3" name="Content Placeholder 2">
            <a:extLst>
              <a:ext uri="{FF2B5EF4-FFF2-40B4-BE49-F238E27FC236}">
                <a16:creationId xmlns:a16="http://schemas.microsoft.com/office/drawing/2014/main" id="{68A1C16C-9D4B-7CD2-F8EE-E752CF6C2126}"/>
              </a:ext>
            </a:extLst>
          </p:cNvPr>
          <p:cNvSpPr>
            <a:spLocks noGrp="1"/>
          </p:cNvSpPr>
          <p:nvPr>
            <p:ph idx="1"/>
          </p:nvPr>
        </p:nvSpPr>
        <p:spPr>
          <a:xfrm>
            <a:off x="3348786" y="2367092"/>
            <a:ext cx="5004665" cy="3424107"/>
          </a:xfrm>
        </p:spPr>
        <p:txBody>
          <a:bodyPr>
            <a:normAutofit/>
          </a:bodyPr>
          <a:lstStyle/>
          <a:p>
            <a:pPr marL="0" indent="0">
              <a:buNone/>
            </a:pPr>
            <a:r>
              <a:rPr lang="en-US" b="1" dirty="0"/>
              <a:t>Self-enhancing humor </a:t>
            </a:r>
          </a:p>
          <a:p>
            <a:r>
              <a:rPr lang="en-US" dirty="0"/>
              <a:t>what is it? </a:t>
            </a:r>
          </a:p>
          <a:p>
            <a:r>
              <a:rPr lang="en-US" dirty="0"/>
              <a:t>Is it interpersonal?</a:t>
            </a:r>
          </a:p>
          <a:p>
            <a:r>
              <a:rPr lang="en-US" dirty="0"/>
              <a:t>(how) might it contribute to ending quarrels as well? </a:t>
            </a:r>
          </a:p>
        </p:txBody>
      </p:sp>
    </p:spTree>
    <p:extLst>
      <p:ext uri="{BB962C8B-B14F-4D97-AF65-F5344CB8AC3E}">
        <p14:creationId xmlns:p14="http://schemas.microsoft.com/office/powerpoint/2010/main" val="308338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CEC42-72A0-7B4D-18BB-888C79118FAE}"/>
              </a:ext>
            </a:extLst>
          </p:cNvPr>
          <p:cNvSpPr>
            <a:spLocks noGrp="1"/>
          </p:cNvSpPr>
          <p:nvPr>
            <p:ph type="title"/>
          </p:nvPr>
        </p:nvSpPr>
        <p:spPr/>
        <p:txBody>
          <a:bodyPr/>
          <a:lstStyle/>
          <a:p>
            <a:r>
              <a:rPr lang="en-US" dirty="0"/>
              <a:t>Self-enhancing humor</a:t>
            </a:r>
          </a:p>
        </p:txBody>
      </p:sp>
      <p:sp>
        <p:nvSpPr>
          <p:cNvPr id="3" name="Content Placeholder 2">
            <a:extLst>
              <a:ext uri="{FF2B5EF4-FFF2-40B4-BE49-F238E27FC236}">
                <a16:creationId xmlns:a16="http://schemas.microsoft.com/office/drawing/2014/main" id="{21ACB4EE-5E2C-6877-018A-1550D942445A}"/>
              </a:ext>
            </a:extLst>
          </p:cNvPr>
          <p:cNvSpPr>
            <a:spLocks noGrp="1"/>
          </p:cNvSpPr>
          <p:nvPr>
            <p:ph sz="quarter" idx="13"/>
          </p:nvPr>
        </p:nvSpPr>
        <p:spPr/>
        <p:txBody>
          <a:bodyPr/>
          <a:lstStyle/>
          <a:p>
            <a:pPr marL="0" indent="0">
              <a:buNone/>
            </a:pPr>
            <a:r>
              <a:rPr lang="en-US" dirty="0"/>
              <a:t>What is it? A way of responding with humor to life’s curveballs</a:t>
            </a:r>
          </a:p>
          <a:p>
            <a:r>
              <a:rPr lang="en-US" dirty="0"/>
              <a:t>Self-deprecation</a:t>
            </a:r>
          </a:p>
        </p:txBody>
      </p:sp>
      <p:pic>
        <p:nvPicPr>
          <p:cNvPr id="5" name="Picture 4" descr="A person in a suit&#10;&#10;Description automatically generated">
            <a:extLst>
              <a:ext uri="{FF2B5EF4-FFF2-40B4-BE49-F238E27FC236}">
                <a16:creationId xmlns:a16="http://schemas.microsoft.com/office/drawing/2014/main" id="{24285DA8-1C7E-5AAE-3E72-02039B735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2" y="3771900"/>
            <a:ext cx="3641981" cy="3086100"/>
          </a:xfrm>
          <a:prstGeom prst="rect">
            <a:avLst/>
          </a:prstGeom>
        </p:spPr>
      </p:pic>
      <p:pic>
        <p:nvPicPr>
          <p:cNvPr id="7" name="Picture 6" descr="A person holding a trophy&#10;&#10;Description automatically generated">
            <a:extLst>
              <a:ext uri="{FF2B5EF4-FFF2-40B4-BE49-F238E27FC236}">
                <a16:creationId xmlns:a16="http://schemas.microsoft.com/office/drawing/2014/main" id="{2DB810BF-BC28-6B44-D52E-5A2F23FFCB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7996" y="3837214"/>
            <a:ext cx="5356004" cy="3020786"/>
          </a:xfrm>
          <a:prstGeom prst="rect">
            <a:avLst/>
          </a:prstGeom>
        </p:spPr>
      </p:pic>
    </p:spTree>
    <p:extLst>
      <p:ext uri="{BB962C8B-B14F-4D97-AF65-F5344CB8AC3E}">
        <p14:creationId xmlns:p14="http://schemas.microsoft.com/office/powerpoint/2010/main" val="221680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309053-3C7F-A1D3-97AF-26178F554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1128712"/>
            <a:ext cx="8178799" cy="4600574"/>
          </a:xfrm>
          <a:prstGeom prst="rect">
            <a:avLst/>
          </a:prstGeom>
        </p:spPr>
      </p:pic>
    </p:spTree>
    <p:extLst>
      <p:ext uri="{BB962C8B-B14F-4D97-AF65-F5344CB8AC3E}">
        <p14:creationId xmlns:p14="http://schemas.microsoft.com/office/powerpoint/2010/main" val="1177265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 and tie&#10;&#10;Description automatically generated">
            <a:extLst>
              <a:ext uri="{FF2B5EF4-FFF2-40B4-BE49-F238E27FC236}">
                <a16:creationId xmlns:a16="http://schemas.microsoft.com/office/drawing/2014/main" id="{6A13858A-5AB6-F1A6-177D-A855760A8926}"/>
              </a:ext>
            </a:extLst>
          </p:cNvPr>
          <p:cNvPicPr>
            <a:picLocks noChangeAspect="1"/>
          </p:cNvPicPr>
          <p:nvPr/>
        </p:nvPicPr>
        <p:blipFill rotWithShape="1">
          <a:blip r:embed="rId3">
            <a:extLst>
              <a:ext uri="{28A0092B-C50C-407E-A947-70E740481C1C}">
                <a14:useLocalDpi xmlns:a14="http://schemas.microsoft.com/office/drawing/2010/main" val="0"/>
              </a:ext>
            </a:extLst>
          </a:blip>
          <a:srcRect l="28678" r="18505" b="2"/>
          <a:stretch/>
        </p:blipFill>
        <p:spPr>
          <a:xfrm>
            <a:off x="20" y="10"/>
            <a:ext cx="3018550" cy="6857990"/>
          </a:xfrm>
          <a:prstGeom prst="rect">
            <a:avLst/>
          </a:prstGeom>
        </p:spPr>
      </p:pic>
      <p:sp>
        <p:nvSpPr>
          <p:cNvPr id="2" name="Title 1">
            <a:extLst>
              <a:ext uri="{FF2B5EF4-FFF2-40B4-BE49-F238E27FC236}">
                <a16:creationId xmlns:a16="http://schemas.microsoft.com/office/drawing/2014/main" id="{F01658D5-74FA-C949-46AE-B5D69F56AD04}"/>
              </a:ext>
            </a:extLst>
          </p:cNvPr>
          <p:cNvSpPr>
            <a:spLocks noGrp="1"/>
          </p:cNvSpPr>
          <p:nvPr>
            <p:ph type="title"/>
          </p:nvPr>
        </p:nvSpPr>
        <p:spPr>
          <a:xfrm>
            <a:off x="3348787" y="618517"/>
            <a:ext cx="5004665" cy="1596177"/>
          </a:xfrm>
        </p:spPr>
        <p:txBody>
          <a:bodyPr>
            <a:normAutofit/>
          </a:bodyPr>
          <a:lstStyle/>
          <a:p>
            <a:r>
              <a:rPr lang="en-US" dirty="0"/>
              <a:t>The absurd</a:t>
            </a:r>
          </a:p>
        </p:txBody>
      </p:sp>
      <p:sp>
        <p:nvSpPr>
          <p:cNvPr id="3" name="Content Placeholder 2">
            <a:extLst>
              <a:ext uri="{FF2B5EF4-FFF2-40B4-BE49-F238E27FC236}">
                <a16:creationId xmlns:a16="http://schemas.microsoft.com/office/drawing/2014/main" id="{56403454-26D4-438B-09B8-C56BC6C7558D}"/>
              </a:ext>
            </a:extLst>
          </p:cNvPr>
          <p:cNvSpPr>
            <a:spLocks noGrp="1"/>
          </p:cNvSpPr>
          <p:nvPr>
            <p:ph sz="quarter" idx="13"/>
          </p:nvPr>
        </p:nvSpPr>
        <p:spPr>
          <a:xfrm>
            <a:off x="3348786" y="2367092"/>
            <a:ext cx="5004665" cy="3424107"/>
          </a:xfrm>
        </p:spPr>
        <p:txBody>
          <a:bodyPr>
            <a:normAutofit/>
          </a:bodyPr>
          <a:lstStyle/>
          <a:p>
            <a:pPr marL="0" indent="0">
              <a:lnSpc>
                <a:spcPct val="110000"/>
              </a:lnSpc>
              <a:buNone/>
            </a:pPr>
            <a:r>
              <a:rPr lang="en-US" dirty="0">
                <a:effectLst/>
                <a:ea typeface="Calibri" panose="020F0502020204030204" pitchFamily="34" charset="0"/>
              </a:rPr>
              <a:t>the absurdity </a:t>
            </a:r>
            <a:r>
              <a:rPr lang="en-US" i="1" dirty="0">
                <a:effectLst/>
                <a:ea typeface="Calibri" panose="020F0502020204030204" pitchFamily="34" charset="0"/>
              </a:rPr>
              <a:t>in</a:t>
            </a:r>
            <a:r>
              <a:rPr lang="en-US" dirty="0">
                <a:effectLst/>
                <a:ea typeface="Calibri" panose="020F0502020204030204" pitchFamily="34" charset="0"/>
              </a:rPr>
              <a:t> life: “a conspicuous discrepancy between pretension or aspiration and reality.”</a:t>
            </a:r>
            <a:r>
              <a:rPr lang="en-US" dirty="0">
                <a:effectLst/>
              </a:rPr>
              <a:t> </a:t>
            </a:r>
          </a:p>
          <a:p>
            <a:pPr marL="0" indent="0">
              <a:lnSpc>
                <a:spcPct val="110000"/>
              </a:lnSpc>
              <a:buNone/>
            </a:pPr>
            <a:r>
              <a:rPr lang="en-US" dirty="0"/>
              <a:t>The absurdity </a:t>
            </a:r>
            <a:r>
              <a:rPr lang="en-US" i="1" dirty="0"/>
              <a:t>of</a:t>
            </a:r>
            <a:r>
              <a:rPr lang="en-US" dirty="0"/>
              <a:t> life: “</a:t>
            </a:r>
            <a:r>
              <a:rPr lang="en-US" dirty="0">
                <a:effectLst/>
                <a:ea typeface="Calibri" panose="020F0502020204030204" pitchFamily="34" charset="0"/>
              </a:rPr>
              <a:t>arises when we perceive…an inflated pretension or aspiration which is inseparable from the continuation of human life and which makes its absurdity inescapable, short of escape from life itself.”</a:t>
            </a:r>
            <a:r>
              <a:rPr lang="en-US" dirty="0">
                <a:effectLst/>
              </a:rPr>
              <a:t> </a:t>
            </a:r>
            <a:endParaRPr lang="en-US" dirty="0"/>
          </a:p>
        </p:txBody>
      </p:sp>
      <p:sp>
        <p:nvSpPr>
          <p:cNvPr id="6" name="TextBox 5">
            <a:extLst>
              <a:ext uri="{FF2B5EF4-FFF2-40B4-BE49-F238E27FC236}">
                <a16:creationId xmlns:a16="http://schemas.microsoft.com/office/drawing/2014/main" id="{E5331C32-66F9-BFE0-E45F-1C0B6B946862}"/>
              </a:ext>
            </a:extLst>
          </p:cNvPr>
          <p:cNvSpPr txBox="1"/>
          <p:nvPr/>
        </p:nvSpPr>
        <p:spPr>
          <a:xfrm>
            <a:off x="649705" y="1676400"/>
            <a:ext cx="1684421" cy="369332"/>
          </a:xfrm>
          <a:prstGeom prst="rect">
            <a:avLst/>
          </a:prstGeom>
          <a:noFill/>
        </p:spPr>
        <p:txBody>
          <a:bodyPr wrap="square" rtlCol="0">
            <a:spAutoFit/>
          </a:bodyPr>
          <a:lstStyle/>
          <a:p>
            <a:r>
              <a:rPr lang="en-US" dirty="0"/>
              <a:t>Thomas Nagel</a:t>
            </a:r>
          </a:p>
        </p:txBody>
      </p:sp>
      <p:pic>
        <p:nvPicPr>
          <p:cNvPr id="8" name="Picture 7" descr="A person in a suit and shorts&#10;&#10;Description automatically generated">
            <a:extLst>
              <a:ext uri="{FF2B5EF4-FFF2-40B4-BE49-F238E27FC236}">
                <a16:creationId xmlns:a16="http://schemas.microsoft.com/office/drawing/2014/main" id="{FB3D0769-E82C-D72B-4340-B7EA28331AF3}"/>
              </a:ext>
            </a:extLst>
          </p:cNvPr>
          <p:cNvPicPr>
            <a:picLocks noChangeAspect="1"/>
          </p:cNvPicPr>
          <p:nvPr/>
        </p:nvPicPr>
        <p:blipFill rotWithShape="1">
          <a:blip r:embed="rId4">
            <a:extLst>
              <a:ext uri="{28A0092B-C50C-407E-A947-70E740481C1C}">
                <a14:useLocalDpi xmlns:a14="http://schemas.microsoft.com/office/drawing/2010/main" val="0"/>
              </a:ext>
            </a:extLst>
          </a:blip>
          <a:srcRect b="5013"/>
          <a:stretch/>
        </p:blipFill>
        <p:spPr>
          <a:xfrm>
            <a:off x="7951102" y="884"/>
            <a:ext cx="1192877" cy="3191495"/>
          </a:xfrm>
          <a:prstGeom prst="rect">
            <a:avLst/>
          </a:prstGeom>
        </p:spPr>
      </p:pic>
    </p:spTree>
    <p:extLst>
      <p:ext uri="{BB962C8B-B14F-4D97-AF65-F5344CB8AC3E}">
        <p14:creationId xmlns:p14="http://schemas.microsoft.com/office/powerpoint/2010/main" val="340764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working at a computer&#10;&#10;Description automatically generated">
            <a:extLst>
              <a:ext uri="{FF2B5EF4-FFF2-40B4-BE49-F238E27FC236}">
                <a16:creationId xmlns:a16="http://schemas.microsoft.com/office/drawing/2014/main" id="{5FFC8E4B-50EB-2338-5462-B70E38D63191}"/>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b="18582"/>
          <a:stretch/>
        </p:blipFill>
        <p:spPr>
          <a:xfrm>
            <a:off x="20" y="-1"/>
            <a:ext cx="9143980" cy="4187739"/>
          </a:xfrm>
          <a:prstGeom prst="rect">
            <a:avLst/>
          </a:prstGeom>
        </p:spPr>
      </p:pic>
      <p:sp>
        <p:nvSpPr>
          <p:cNvPr id="2" name="Title 1">
            <a:extLst>
              <a:ext uri="{FF2B5EF4-FFF2-40B4-BE49-F238E27FC236}">
                <a16:creationId xmlns:a16="http://schemas.microsoft.com/office/drawing/2014/main" id="{0B8AEA2E-AECA-53E6-2826-2432E42A98BC}"/>
              </a:ext>
            </a:extLst>
          </p:cNvPr>
          <p:cNvSpPr>
            <a:spLocks noGrp="1"/>
          </p:cNvSpPr>
          <p:nvPr>
            <p:ph type="title"/>
          </p:nvPr>
        </p:nvSpPr>
        <p:spPr>
          <a:xfrm>
            <a:off x="859536" y="4437888"/>
            <a:ext cx="7424928" cy="1116711"/>
          </a:xfrm>
        </p:spPr>
        <p:txBody>
          <a:bodyPr vert="horz" lIns="91440" tIns="45720" rIns="91440" bIns="45720" rtlCol="0" anchor="b">
            <a:normAutofit/>
          </a:bodyPr>
          <a:lstStyle/>
          <a:p>
            <a:r>
              <a:rPr lang="en-US" sz="4800"/>
              <a:t>The engaged perspective</a:t>
            </a:r>
          </a:p>
        </p:txBody>
      </p:sp>
    </p:spTree>
    <p:extLst>
      <p:ext uri="{BB962C8B-B14F-4D97-AF65-F5344CB8AC3E}">
        <p14:creationId xmlns:p14="http://schemas.microsoft.com/office/powerpoint/2010/main" val="3596726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ilhouette of a person standing on a hill with stars in the background&#10;&#10;Description automatically generated">
            <a:extLst>
              <a:ext uri="{FF2B5EF4-FFF2-40B4-BE49-F238E27FC236}">
                <a16:creationId xmlns:a16="http://schemas.microsoft.com/office/drawing/2014/main" id="{206837E8-D995-DC56-8F3C-DC243DDB9C34}"/>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t="14928" b="24413"/>
          <a:stretch/>
        </p:blipFill>
        <p:spPr>
          <a:xfrm>
            <a:off x="20" y="-1"/>
            <a:ext cx="9143980" cy="4187739"/>
          </a:xfrm>
          <a:prstGeom prst="rect">
            <a:avLst/>
          </a:prstGeom>
        </p:spPr>
      </p:pic>
      <p:sp>
        <p:nvSpPr>
          <p:cNvPr id="2" name="Title 1">
            <a:extLst>
              <a:ext uri="{FF2B5EF4-FFF2-40B4-BE49-F238E27FC236}">
                <a16:creationId xmlns:a16="http://schemas.microsoft.com/office/drawing/2014/main" id="{C6C274C0-32F8-9C8D-F137-BBE977771CC0}"/>
              </a:ext>
            </a:extLst>
          </p:cNvPr>
          <p:cNvSpPr>
            <a:spLocks noGrp="1"/>
          </p:cNvSpPr>
          <p:nvPr>
            <p:ph type="title"/>
          </p:nvPr>
        </p:nvSpPr>
        <p:spPr>
          <a:xfrm>
            <a:off x="859536" y="4437888"/>
            <a:ext cx="7424928" cy="1116711"/>
          </a:xfrm>
        </p:spPr>
        <p:txBody>
          <a:bodyPr vert="horz" lIns="91440" tIns="45720" rIns="91440" bIns="45720" rtlCol="0" anchor="b">
            <a:normAutofit/>
          </a:bodyPr>
          <a:lstStyle/>
          <a:p>
            <a:r>
              <a:rPr lang="en-US" sz="3700"/>
              <a:t>The Reflective Perspective</a:t>
            </a:r>
            <a:br>
              <a:rPr lang="en-US" sz="3700"/>
            </a:br>
            <a:r>
              <a:rPr lang="en-US" sz="3700"/>
              <a:t>(the step-back move)</a:t>
            </a:r>
          </a:p>
        </p:txBody>
      </p:sp>
    </p:spTree>
    <p:extLst>
      <p:ext uri="{BB962C8B-B14F-4D97-AF65-F5344CB8AC3E}">
        <p14:creationId xmlns:p14="http://schemas.microsoft.com/office/powerpoint/2010/main" val="3419674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6CDA9-C395-E3F6-B753-1566BE56D641}"/>
              </a:ext>
            </a:extLst>
          </p:cNvPr>
          <p:cNvSpPr>
            <a:spLocks noGrp="1"/>
          </p:cNvSpPr>
          <p:nvPr>
            <p:ph type="title"/>
          </p:nvPr>
        </p:nvSpPr>
        <p:spPr>
          <a:xfrm>
            <a:off x="685331" y="618517"/>
            <a:ext cx="7773338" cy="1596177"/>
          </a:xfrm>
        </p:spPr>
        <p:txBody>
          <a:bodyPr>
            <a:normAutofit/>
          </a:bodyPr>
          <a:lstStyle/>
          <a:p>
            <a:r>
              <a:rPr lang="en-US" dirty="0"/>
              <a:t>The absurdity </a:t>
            </a:r>
            <a:r>
              <a:rPr lang="en-US" i="1" dirty="0"/>
              <a:t>of</a:t>
            </a:r>
            <a:r>
              <a:rPr lang="en-US" dirty="0"/>
              <a:t> life:</a:t>
            </a:r>
            <a:br>
              <a:rPr lang="en-US" dirty="0"/>
            </a:br>
            <a:r>
              <a:rPr lang="en-US" dirty="0"/>
              <a:t>Global Version</a:t>
            </a:r>
          </a:p>
        </p:txBody>
      </p:sp>
      <p:sp>
        <p:nvSpPr>
          <p:cNvPr id="3" name="Content Placeholder 2">
            <a:extLst>
              <a:ext uri="{FF2B5EF4-FFF2-40B4-BE49-F238E27FC236}">
                <a16:creationId xmlns:a16="http://schemas.microsoft.com/office/drawing/2014/main" id="{B74D3436-07A0-3D89-5059-068CBA62DD0A}"/>
              </a:ext>
            </a:extLst>
          </p:cNvPr>
          <p:cNvSpPr>
            <a:spLocks noGrp="1"/>
          </p:cNvSpPr>
          <p:nvPr>
            <p:ph sz="quarter" idx="13"/>
          </p:nvPr>
        </p:nvSpPr>
        <p:spPr>
          <a:xfrm>
            <a:off x="3628360" y="2367092"/>
            <a:ext cx="4829840" cy="3424107"/>
          </a:xfrm>
        </p:spPr>
        <p:txBody>
          <a:bodyPr>
            <a:noAutofit/>
          </a:bodyPr>
          <a:lstStyle/>
          <a:p>
            <a:pPr>
              <a:lnSpc>
                <a:spcPct val="110000"/>
              </a:lnSpc>
            </a:pPr>
            <a:r>
              <a:rPr lang="en-US" dirty="0">
                <a:effectLst/>
                <a:ea typeface="Calibri" panose="020F0502020204030204" pitchFamily="34" charset="0"/>
              </a:rPr>
              <a:t>vast discrepancy between our inflated pretentions of </a:t>
            </a:r>
            <a:r>
              <a:rPr lang="en-US" dirty="0">
                <a:ea typeface="Calibri" panose="020F0502020204030204" pitchFamily="34" charset="0"/>
              </a:rPr>
              <a:t>worth </a:t>
            </a:r>
            <a:r>
              <a:rPr lang="en-US" dirty="0">
                <a:effectLst/>
                <a:ea typeface="Calibri" panose="020F0502020204030204" pitchFamily="34" charset="0"/>
              </a:rPr>
              <a:t>and the possibility our projects are pointless. </a:t>
            </a:r>
          </a:p>
          <a:p>
            <a:pPr>
              <a:lnSpc>
                <a:spcPct val="110000"/>
              </a:lnSpc>
            </a:pPr>
            <a:r>
              <a:rPr lang="en-US" dirty="0">
                <a:effectLst/>
                <a:ea typeface="Calibri" panose="020F0502020204030204" pitchFamily="34" charset="0"/>
              </a:rPr>
              <a:t>We have to live by ignoring our doubts, but doubts remain unsettling</a:t>
            </a:r>
            <a:r>
              <a:rPr lang="en-US" dirty="0">
                <a:ea typeface="Calibri" panose="020F0502020204030204" pitchFamily="34" charset="0"/>
              </a:rPr>
              <a:t>.</a:t>
            </a:r>
          </a:p>
          <a:p>
            <a:pPr>
              <a:lnSpc>
                <a:spcPct val="110000"/>
              </a:lnSpc>
            </a:pPr>
            <a:r>
              <a:rPr lang="en-US" dirty="0"/>
              <a:t>“may be both sobering </a:t>
            </a:r>
            <a:r>
              <a:rPr lang="en-US" i="1" dirty="0"/>
              <a:t>and comical</a:t>
            </a:r>
            <a:r>
              <a:rPr lang="en-US" dirty="0"/>
              <a:t>” (Nagel)</a:t>
            </a:r>
          </a:p>
        </p:txBody>
      </p:sp>
      <p:pic>
        <p:nvPicPr>
          <p:cNvPr id="6" name="Picture 5" descr="A person standing on a hill with stars in the background&#10;&#10;Description automatically generated">
            <a:extLst>
              <a:ext uri="{FF2B5EF4-FFF2-40B4-BE49-F238E27FC236}">
                <a16:creationId xmlns:a16="http://schemas.microsoft.com/office/drawing/2014/main" id="{0F188666-9429-20E8-DF1C-EC0150660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4694"/>
            <a:ext cx="3274210" cy="3801793"/>
          </a:xfrm>
          <a:prstGeom prst="rect">
            <a:avLst/>
          </a:prstGeom>
        </p:spPr>
      </p:pic>
    </p:spTree>
    <p:extLst>
      <p:ext uri="{BB962C8B-B14F-4D97-AF65-F5344CB8AC3E}">
        <p14:creationId xmlns:p14="http://schemas.microsoft.com/office/powerpoint/2010/main" val="377500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Rectangle 12">
            <a:extLst>
              <a:ext uri="{FF2B5EF4-FFF2-40B4-BE49-F238E27FC236}">
                <a16:creationId xmlns:a16="http://schemas.microsoft.com/office/drawing/2014/main" id="{D20EF05B-48CD-41DE-82FE-C25A5A300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2">
            <a:extLst>
              <a:ext uri="{FF2B5EF4-FFF2-40B4-BE49-F238E27FC236}">
                <a16:creationId xmlns:a16="http://schemas.microsoft.com/office/drawing/2014/main" id="{C9DFF8EB-B522-4773-B8CF-C10622C1F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61493" y="887150"/>
            <a:ext cx="3078211" cy="4940394"/>
          </a:xfrm>
          <a:prstGeom prst="roundRect">
            <a:avLst>
              <a:gd name="adj" fmla="val 4448"/>
            </a:avLst>
          </a:prstGeom>
          <a:solidFill>
            <a:srgbClr val="FFFFFF"/>
          </a:solid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vert="horz" lIns="91440" tIns="45720" rIns="91440" bIns="45720" rtlCol="0" anchor="t">
            <a:normAutofit/>
          </a:bodyPr>
          <a:lstStyle/>
          <a:p>
            <a:pPr algn="ctr">
              <a:lnSpc>
                <a:spcPct val="120000"/>
              </a:lnSpc>
              <a:spcBef>
                <a:spcPts val="1000"/>
              </a:spcBef>
              <a:buClr>
                <a:schemeClr val="tx1"/>
              </a:buClr>
              <a:buFont typeface="Arial" panose="020B0604020202020204" pitchFamily="34" charset="0"/>
              <a:buNone/>
            </a:pPr>
            <a:endParaRPr lang="en-US" sz="3200" cap="all">
              <a:solidFill>
                <a:schemeClr val="bg1">
                  <a:lumMod val="50000"/>
                </a:schemeClr>
              </a:solidFill>
            </a:endParaRPr>
          </a:p>
        </p:txBody>
      </p:sp>
      <p:pic>
        <p:nvPicPr>
          <p:cNvPr id="4" name="Picture 3" descr="A person in a suit and tie&#10;&#10;Description automatically generated">
            <a:extLst>
              <a:ext uri="{FF2B5EF4-FFF2-40B4-BE49-F238E27FC236}">
                <a16:creationId xmlns:a16="http://schemas.microsoft.com/office/drawing/2014/main" id="{89AB537F-9023-A071-74A5-1855400069AE}"/>
              </a:ext>
            </a:extLst>
          </p:cNvPr>
          <p:cNvPicPr>
            <a:picLocks noChangeAspect="1"/>
          </p:cNvPicPr>
          <p:nvPr/>
        </p:nvPicPr>
        <p:blipFill rotWithShape="1">
          <a:blip r:embed="rId5">
            <a:extLst>
              <a:ext uri="{28A0092B-C50C-407E-A947-70E740481C1C}">
                <a14:useLocalDpi xmlns:a14="http://schemas.microsoft.com/office/drawing/2010/main" val="0"/>
              </a:ext>
            </a:extLst>
          </a:blip>
          <a:srcRect l="33194" r="7860" b="-1"/>
          <a:stretch/>
        </p:blipFill>
        <p:spPr>
          <a:xfrm>
            <a:off x="5817336" y="1349992"/>
            <a:ext cx="2366524" cy="4014710"/>
          </a:xfrm>
          <a:prstGeom prst="rect">
            <a:avLst/>
          </a:prstGeom>
        </p:spPr>
      </p:pic>
      <p:pic>
        <p:nvPicPr>
          <p:cNvPr id="17" name="Picture 16">
            <a:extLst>
              <a:ext uri="{FF2B5EF4-FFF2-40B4-BE49-F238E27FC236}">
                <a16:creationId xmlns:a16="http://schemas.microsoft.com/office/drawing/2014/main" id="{6EA99E25-F57B-4182-929C-D5A100153A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477C2243-9DD3-B370-F713-6FC142C5D199}"/>
              </a:ext>
            </a:extLst>
          </p:cNvPr>
          <p:cNvSpPr txBox="1"/>
          <p:nvPr/>
        </p:nvSpPr>
        <p:spPr>
          <a:xfrm>
            <a:off x="672944" y="1870906"/>
            <a:ext cx="4432705" cy="3424107"/>
          </a:xfrm>
          <a:prstGeom prst="rect">
            <a:avLst/>
          </a:prstGeom>
        </p:spPr>
        <p:txBody>
          <a:bodyPr vert="horz" lIns="91440" tIns="45720" rIns="91440" bIns="45720" rtlCol="0">
            <a:normAutofit/>
          </a:bodyPr>
          <a:lstStyle/>
          <a:p>
            <a:pPr defTabSz="914400">
              <a:lnSpc>
                <a:spcPct val="120000"/>
              </a:lnSpc>
              <a:spcAft>
                <a:spcPts val="600"/>
              </a:spcAft>
              <a:buClr>
                <a:schemeClr val="tx1"/>
              </a:buClr>
            </a:pPr>
            <a:r>
              <a:rPr lang="en-US" cap="all" dirty="0">
                <a:latin typeface="Bradley Hand" pitchFamily="2" charset="77"/>
              </a:rPr>
              <a:t>When two people are quarreling, one of the first things they stop doing together is laughing; they refuse to laugh at each other’s attempts at humor…. As soon as they begin to laugh once more, we know that the end of the quarrel is at hand.</a:t>
            </a:r>
          </a:p>
        </p:txBody>
      </p:sp>
      <p:sp>
        <p:nvSpPr>
          <p:cNvPr id="5" name="TextBox 4">
            <a:extLst>
              <a:ext uri="{FF2B5EF4-FFF2-40B4-BE49-F238E27FC236}">
                <a16:creationId xmlns:a16="http://schemas.microsoft.com/office/drawing/2014/main" id="{87DF44F2-743F-F0E1-9859-4B9467D2E6E2}"/>
              </a:ext>
            </a:extLst>
          </p:cNvPr>
          <p:cNvSpPr txBox="1"/>
          <p:nvPr/>
        </p:nvSpPr>
        <p:spPr>
          <a:xfrm>
            <a:off x="5672939" y="5411457"/>
            <a:ext cx="2785730" cy="369332"/>
          </a:xfrm>
          <a:prstGeom prst="rect">
            <a:avLst/>
          </a:prstGeom>
          <a:noFill/>
        </p:spPr>
        <p:txBody>
          <a:bodyPr wrap="square" rtlCol="0">
            <a:spAutoFit/>
          </a:bodyPr>
          <a:lstStyle/>
          <a:p>
            <a:pPr algn="ctr"/>
            <a:r>
              <a:rPr lang="en-US" dirty="0"/>
              <a:t>John </a:t>
            </a:r>
            <a:r>
              <a:rPr lang="en-US" dirty="0" err="1"/>
              <a:t>Morreall</a:t>
            </a:r>
            <a:endParaRPr lang="en-US" dirty="0"/>
          </a:p>
        </p:txBody>
      </p:sp>
    </p:spTree>
    <p:extLst>
      <p:ext uri="{BB962C8B-B14F-4D97-AF65-F5344CB8AC3E}">
        <p14:creationId xmlns:p14="http://schemas.microsoft.com/office/powerpoint/2010/main" val="363099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erson's pants&#10;&#10;Description automatically generated">
            <a:extLst>
              <a:ext uri="{FF2B5EF4-FFF2-40B4-BE49-F238E27FC236}">
                <a16:creationId xmlns:a16="http://schemas.microsoft.com/office/drawing/2014/main" id="{8911B9E6-FEF8-05AA-01A8-78D16B1900AB}"/>
              </a:ext>
            </a:extLst>
          </p:cNvPr>
          <p:cNvPicPr>
            <a:picLocks noChangeAspect="1"/>
          </p:cNvPicPr>
          <p:nvPr/>
        </p:nvPicPr>
        <p:blipFill rotWithShape="1">
          <a:blip r:embed="rId3">
            <a:extLst>
              <a:ext uri="{28A0092B-C50C-407E-A947-70E740481C1C}">
                <a14:useLocalDpi xmlns:a14="http://schemas.microsoft.com/office/drawing/2010/main" val="0"/>
              </a:ext>
            </a:extLst>
          </a:blip>
          <a:srcRect l="23052" r="22351" b="-1"/>
          <a:stretch/>
        </p:blipFill>
        <p:spPr>
          <a:xfrm>
            <a:off x="22" y="10"/>
            <a:ext cx="3069019" cy="3752183"/>
          </a:xfrm>
          <a:prstGeom prst="rect">
            <a:avLst/>
          </a:prstGeom>
        </p:spPr>
      </p:pic>
      <p:sp>
        <p:nvSpPr>
          <p:cNvPr id="2" name="Title 1">
            <a:extLst>
              <a:ext uri="{FF2B5EF4-FFF2-40B4-BE49-F238E27FC236}">
                <a16:creationId xmlns:a16="http://schemas.microsoft.com/office/drawing/2014/main" id="{7ACFBDC1-03C9-7888-1502-1C627B86A7A2}"/>
              </a:ext>
            </a:extLst>
          </p:cNvPr>
          <p:cNvSpPr>
            <a:spLocks noGrp="1"/>
          </p:cNvSpPr>
          <p:nvPr>
            <p:ph type="title"/>
          </p:nvPr>
        </p:nvSpPr>
        <p:spPr>
          <a:xfrm>
            <a:off x="6147306" y="640831"/>
            <a:ext cx="2514096" cy="1573863"/>
          </a:xfrm>
        </p:spPr>
        <p:txBody>
          <a:bodyPr>
            <a:normAutofit/>
          </a:bodyPr>
          <a:lstStyle/>
          <a:p>
            <a:pPr algn="l"/>
            <a:r>
              <a:rPr lang="en-US" dirty="0"/>
              <a:t>How to find the comedy</a:t>
            </a:r>
          </a:p>
        </p:txBody>
      </p:sp>
      <p:sp>
        <p:nvSpPr>
          <p:cNvPr id="3" name="Content Placeholder 2">
            <a:extLst>
              <a:ext uri="{FF2B5EF4-FFF2-40B4-BE49-F238E27FC236}">
                <a16:creationId xmlns:a16="http://schemas.microsoft.com/office/drawing/2014/main" id="{DFF446D2-3697-3B79-3A42-2461B5582451}"/>
              </a:ext>
            </a:extLst>
          </p:cNvPr>
          <p:cNvSpPr>
            <a:spLocks noGrp="1"/>
          </p:cNvSpPr>
          <p:nvPr>
            <p:ph sz="quarter" idx="13"/>
          </p:nvPr>
        </p:nvSpPr>
        <p:spPr>
          <a:xfrm>
            <a:off x="6147306" y="2367092"/>
            <a:ext cx="2514096" cy="3881309"/>
          </a:xfrm>
        </p:spPr>
        <p:txBody>
          <a:bodyPr>
            <a:normAutofit/>
          </a:bodyPr>
          <a:lstStyle/>
          <a:p>
            <a:pPr marL="0" indent="0">
              <a:buNone/>
            </a:pPr>
            <a:r>
              <a:rPr lang="en-US" sz="1600" dirty="0"/>
              <a:t>Depends on where you focus your attention.</a:t>
            </a:r>
          </a:p>
          <a:p>
            <a:pPr marL="0" indent="0">
              <a:buNone/>
            </a:pPr>
            <a:r>
              <a:rPr lang="en-US" sz="1600" dirty="0"/>
              <a:t>Focus on lack of foundation for life projects = sobriety</a:t>
            </a:r>
          </a:p>
          <a:p>
            <a:pPr marL="0" indent="0">
              <a:buNone/>
            </a:pPr>
            <a:r>
              <a:rPr lang="en-US" sz="1600" dirty="0"/>
              <a:t>Focus on </a:t>
            </a:r>
            <a:r>
              <a:rPr lang="en-US" sz="1600" i="1" dirty="0"/>
              <a:t>disparity</a:t>
            </a:r>
            <a:r>
              <a:rPr lang="en-US" sz="1600" dirty="0"/>
              <a:t> between lofty ideals and lowly reality = comedy</a:t>
            </a:r>
          </a:p>
        </p:txBody>
      </p:sp>
      <p:pic>
        <p:nvPicPr>
          <p:cNvPr id="6" name="Picture 5">
            <a:extLst>
              <a:ext uri="{FF2B5EF4-FFF2-40B4-BE49-F238E27FC236}">
                <a16:creationId xmlns:a16="http://schemas.microsoft.com/office/drawing/2014/main" id="{12D17925-7B0C-615A-FAF9-1A89020881D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9836" y="3752193"/>
            <a:ext cx="4599589" cy="3066393"/>
          </a:xfrm>
          <a:prstGeom prst="rect">
            <a:avLst/>
          </a:prstGeom>
        </p:spPr>
      </p:pic>
    </p:spTree>
    <p:extLst>
      <p:ext uri="{BB962C8B-B14F-4D97-AF65-F5344CB8AC3E}">
        <p14:creationId xmlns:p14="http://schemas.microsoft.com/office/powerpoint/2010/main" val="425858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toon of a person crying&#10;&#10;Description automatically generated">
            <a:extLst>
              <a:ext uri="{FF2B5EF4-FFF2-40B4-BE49-F238E27FC236}">
                <a16:creationId xmlns:a16="http://schemas.microsoft.com/office/drawing/2014/main" id="{5A2B1798-1806-897A-B141-0F746EF89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598" y="1490168"/>
            <a:ext cx="5182110" cy="3886582"/>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5" name="Picture 14">
            <a:extLst>
              <a:ext uri="{FF2B5EF4-FFF2-40B4-BE49-F238E27FC236}">
                <a16:creationId xmlns:a16="http://schemas.microsoft.com/office/drawing/2014/main" id="{E3265C2A-0A58-43AD-A406-8F4478E287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6D5E5BB6-21AE-9F1B-B503-B3AC899781FC}"/>
              </a:ext>
            </a:extLst>
          </p:cNvPr>
          <p:cNvSpPr>
            <a:spLocks noGrp="1"/>
          </p:cNvSpPr>
          <p:nvPr>
            <p:ph type="title"/>
          </p:nvPr>
        </p:nvSpPr>
        <p:spPr>
          <a:xfrm>
            <a:off x="6147306" y="640831"/>
            <a:ext cx="2514096" cy="1573863"/>
          </a:xfrm>
        </p:spPr>
        <p:txBody>
          <a:bodyPr>
            <a:normAutofit/>
          </a:bodyPr>
          <a:lstStyle/>
          <a:p>
            <a:pPr algn="l"/>
            <a:r>
              <a:rPr lang="en-US" sz="2500"/>
              <a:t>Absurdity </a:t>
            </a:r>
            <a:r>
              <a:rPr lang="en-US" sz="2500" i="1"/>
              <a:t>in</a:t>
            </a:r>
            <a:r>
              <a:rPr lang="en-US" sz="2500"/>
              <a:t> life:</a:t>
            </a:r>
            <a:br>
              <a:rPr lang="en-US" sz="2500"/>
            </a:br>
            <a:r>
              <a:rPr lang="en-US" sz="2500"/>
              <a:t>Local version</a:t>
            </a:r>
          </a:p>
        </p:txBody>
      </p:sp>
      <p:sp>
        <p:nvSpPr>
          <p:cNvPr id="3" name="Content Placeholder 2">
            <a:extLst>
              <a:ext uri="{FF2B5EF4-FFF2-40B4-BE49-F238E27FC236}">
                <a16:creationId xmlns:a16="http://schemas.microsoft.com/office/drawing/2014/main" id="{AFBB237A-B75C-17CB-9BDE-AAC683C6CFC6}"/>
              </a:ext>
            </a:extLst>
          </p:cNvPr>
          <p:cNvSpPr>
            <a:spLocks noGrp="1"/>
          </p:cNvSpPr>
          <p:nvPr>
            <p:ph sz="quarter" idx="13"/>
          </p:nvPr>
        </p:nvSpPr>
        <p:spPr>
          <a:xfrm>
            <a:off x="6147306" y="2367092"/>
            <a:ext cx="2514096" cy="3881309"/>
          </a:xfrm>
        </p:spPr>
        <p:txBody>
          <a:bodyPr>
            <a:normAutofit/>
          </a:bodyPr>
          <a:lstStyle/>
          <a:p>
            <a:r>
              <a:rPr lang="en-US" sz="1600" dirty="0"/>
              <a:t>Step-back from </a:t>
            </a:r>
            <a:r>
              <a:rPr lang="en-US" sz="1600" i="1" dirty="0"/>
              <a:t>some</a:t>
            </a:r>
            <a:r>
              <a:rPr lang="en-US" sz="1600" dirty="0"/>
              <a:t> values/ends, while holding fast to others.</a:t>
            </a:r>
          </a:p>
          <a:p>
            <a:r>
              <a:rPr lang="en-US" sz="1600" dirty="0"/>
              <a:t>Notice disparity between pretensions and reality in limited domains</a:t>
            </a:r>
          </a:p>
        </p:txBody>
      </p:sp>
      <p:sp>
        <p:nvSpPr>
          <p:cNvPr id="4" name="TextBox 3">
            <a:extLst>
              <a:ext uri="{FF2B5EF4-FFF2-40B4-BE49-F238E27FC236}">
                <a16:creationId xmlns:a16="http://schemas.microsoft.com/office/drawing/2014/main" id="{A43C267A-3D38-1FBA-5D65-B1EC6CEEB140}"/>
              </a:ext>
            </a:extLst>
          </p:cNvPr>
          <p:cNvSpPr txBox="1"/>
          <p:nvPr/>
        </p:nvSpPr>
        <p:spPr>
          <a:xfrm>
            <a:off x="482598" y="5817704"/>
            <a:ext cx="8369854" cy="646331"/>
          </a:xfrm>
          <a:prstGeom prst="rect">
            <a:avLst/>
          </a:prstGeom>
          <a:noFill/>
        </p:spPr>
        <p:txBody>
          <a:bodyPr wrap="square" rtlCol="0">
            <a:spAutoFit/>
          </a:bodyPr>
          <a:lstStyle/>
          <a:p>
            <a:pPr algn="ctr"/>
            <a:r>
              <a:rPr lang="en-US" sz="3600" dirty="0"/>
              <a:t>And yet: Why do it?</a:t>
            </a:r>
          </a:p>
        </p:txBody>
      </p:sp>
    </p:spTree>
    <p:extLst>
      <p:ext uri="{BB962C8B-B14F-4D97-AF65-F5344CB8AC3E}">
        <p14:creationId xmlns:p14="http://schemas.microsoft.com/office/powerpoint/2010/main" val="86338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3" presetClass="entr"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
                                        <p:tgtEl>
                                          <p:spTgt spid="4"/>
                                        </p:tgtEl>
                                      </p:cBhvr>
                                    </p:animEffect>
                                    <p:anim calcmode="lin" valueType="num">
                                      <p:cBhvr>
                                        <p:cTn id="16" dur="400" fill="hold"/>
                                        <p:tgtEl>
                                          <p:spTgt spid="4"/>
                                        </p:tgtEl>
                                        <p:attrNameLst>
                                          <p:attrName>ppt_x</p:attrName>
                                        </p:attrNameLst>
                                      </p:cBhvr>
                                      <p:tavLst>
                                        <p:tav tm="0">
                                          <p:val>
                                            <p:strVal val="#ppt_x"/>
                                          </p:val>
                                        </p:tav>
                                        <p:tav tm="100000">
                                          <p:val>
                                            <p:strVal val="#ppt_x"/>
                                          </p:val>
                                        </p:tav>
                                      </p:tavLst>
                                    </p:anim>
                                    <p:anim calcmode="lin" valueType="num">
                                      <p:cBhvr>
                                        <p:cTn id="17" dur="400" fill="hold"/>
                                        <p:tgtEl>
                                          <p:spTgt spid="4"/>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remen spraying water on a building&#10;&#10;Description automatically generated">
            <a:extLst>
              <a:ext uri="{FF2B5EF4-FFF2-40B4-BE49-F238E27FC236}">
                <a16:creationId xmlns:a16="http://schemas.microsoft.com/office/drawing/2014/main" id="{F5BF215C-FB39-164A-518A-19864C979DD7}"/>
              </a:ext>
            </a:extLst>
          </p:cNvPr>
          <p:cNvPicPr>
            <a:picLocks noChangeAspect="1"/>
          </p:cNvPicPr>
          <p:nvPr/>
        </p:nvPicPr>
        <p:blipFill rotWithShape="1">
          <a:blip r:embed="rId3">
            <a:extLst>
              <a:ext uri="{28A0092B-C50C-407E-A947-70E740481C1C}">
                <a14:useLocalDpi xmlns:a14="http://schemas.microsoft.com/office/drawing/2010/main" val="0"/>
              </a:ext>
            </a:extLst>
          </a:blip>
          <a:srcRect l="6399" r="-3" b="-3"/>
          <a:stretch/>
        </p:blipFill>
        <p:spPr>
          <a:xfrm>
            <a:off x="4216674" y="10"/>
            <a:ext cx="4927327"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7" name="Picture 6" descr="Police officers on the street&#10;&#10;Description automatically generated">
            <a:extLst>
              <a:ext uri="{FF2B5EF4-FFF2-40B4-BE49-F238E27FC236}">
                <a16:creationId xmlns:a16="http://schemas.microsoft.com/office/drawing/2014/main" id="{BC707D86-EB4B-A3FE-171B-CA9FAEAF35A9}"/>
              </a:ext>
            </a:extLst>
          </p:cNvPr>
          <p:cNvPicPr>
            <a:picLocks noChangeAspect="1"/>
          </p:cNvPicPr>
          <p:nvPr/>
        </p:nvPicPr>
        <p:blipFill rotWithShape="1">
          <a:blip r:embed="rId4">
            <a:extLst>
              <a:ext uri="{28A0092B-C50C-407E-A947-70E740481C1C}">
                <a14:useLocalDpi xmlns:a14="http://schemas.microsoft.com/office/drawing/2010/main" val="0"/>
              </a:ext>
            </a:extLst>
          </a:blip>
          <a:srcRect t="3852" r="2" b="12706"/>
          <a:stretch/>
        </p:blipFill>
        <p:spPr>
          <a:xfrm>
            <a:off x="3136508" y="3887894"/>
            <a:ext cx="6007493"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Picture 2" descr="Medical personnel working on a patient&#10;&#10;Description automatically generated">
            <a:extLst>
              <a:ext uri="{FF2B5EF4-FFF2-40B4-BE49-F238E27FC236}">
                <a16:creationId xmlns:a16="http://schemas.microsoft.com/office/drawing/2014/main" id="{EEC44E10-3424-1410-77DB-D83E1453561B}"/>
              </a:ext>
            </a:extLst>
          </p:cNvPr>
          <p:cNvPicPr>
            <a:picLocks noChangeAspect="1"/>
          </p:cNvPicPr>
          <p:nvPr/>
        </p:nvPicPr>
        <p:blipFill rotWithShape="1">
          <a:blip r:embed="rId5">
            <a:extLst>
              <a:ext uri="{28A0092B-C50C-407E-A947-70E740481C1C}">
                <a14:useLocalDpi xmlns:a14="http://schemas.microsoft.com/office/drawing/2010/main" val="0"/>
              </a:ext>
            </a:extLst>
          </a:blip>
          <a:srcRect l="41096" r="4131" b="-1"/>
          <a:stretch/>
        </p:blipFill>
        <p:spPr>
          <a:xfrm>
            <a:off x="20" y="10"/>
            <a:ext cx="5627313"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2529043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silhouette of a grave&#10;&#10;Description automatically generated">
            <a:extLst>
              <a:ext uri="{FF2B5EF4-FFF2-40B4-BE49-F238E27FC236}">
                <a16:creationId xmlns:a16="http://schemas.microsoft.com/office/drawing/2014/main" id="{74583C68-9350-13B3-6B2A-74BDAEBD14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0870" y="4297016"/>
            <a:ext cx="5373098" cy="162536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40DF2600-4145-6913-B8AF-C5745372A0A0}"/>
              </a:ext>
            </a:extLst>
          </p:cNvPr>
          <p:cNvSpPr>
            <a:spLocks noGrp="1"/>
          </p:cNvSpPr>
          <p:nvPr>
            <p:ph type="title"/>
          </p:nvPr>
        </p:nvSpPr>
        <p:spPr>
          <a:xfrm>
            <a:off x="490986" y="618517"/>
            <a:ext cx="2811027" cy="5641606"/>
          </a:xfrm>
        </p:spPr>
        <p:txBody>
          <a:bodyPr>
            <a:normAutofit/>
          </a:bodyPr>
          <a:lstStyle/>
          <a:p>
            <a:r>
              <a:rPr lang="en-US" dirty="0"/>
              <a:t>The coping benefits of morbid humor</a:t>
            </a:r>
          </a:p>
        </p:txBody>
      </p:sp>
      <p:sp>
        <p:nvSpPr>
          <p:cNvPr id="3" name="Content Placeholder 2">
            <a:extLst>
              <a:ext uri="{FF2B5EF4-FFF2-40B4-BE49-F238E27FC236}">
                <a16:creationId xmlns:a16="http://schemas.microsoft.com/office/drawing/2014/main" id="{8E35A428-E844-EF59-76F9-1CFFF3C57F2D}"/>
              </a:ext>
            </a:extLst>
          </p:cNvPr>
          <p:cNvSpPr>
            <a:spLocks noGrp="1"/>
          </p:cNvSpPr>
          <p:nvPr>
            <p:ph sz="quarter" idx="13"/>
          </p:nvPr>
        </p:nvSpPr>
        <p:spPr>
          <a:xfrm>
            <a:off x="3542043" y="618519"/>
            <a:ext cx="5328139" cy="3157026"/>
          </a:xfrm>
        </p:spPr>
        <p:txBody>
          <a:bodyPr>
            <a:normAutofit/>
          </a:bodyPr>
          <a:lstStyle/>
          <a:p>
            <a:pPr>
              <a:lnSpc>
                <a:spcPct val="110000"/>
              </a:lnSpc>
            </a:pPr>
            <a:r>
              <a:rPr lang="en-US" sz="1700" dirty="0"/>
              <a:t>Moderates stress and physical symptoms</a:t>
            </a:r>
          </a:p>
          <a:p>
            <a:pPr>
              <a:lnSpc>
                <a:spcPct val="110000"/>
              </a:lnSpc>
            </a:pPr>
            <a:r>
              <a:rPr lang="en-US" sz="1700" dirty="0"/>
              <a:t>Reduces anxiety and distress more than physical exercise</a:t>
            </a:r>
          </a:p>
          <a:p>
            <a:pPr>
              <a:lnSpc>
                <a:spcPct val="110000"/>
              </a:lnSpc>
            </a:pPr>
            <a:r>
              <a:rPr lang="en-US" sz="1700" dirty="0"/>
              <a:t>Enables cognitive reappraisal of threats</a:t>
            </a:r>
          </a:p>
          <a:p>
            <a:pPr>
              <a:lnSpc>
                <a:spcPct val="110000"/>
              </a:lnSpc>
            </a:pPr>
            <a:r>
              <a:rPr lang="en-US" sz="1700" dirty="0"/>
              <a:t>Increases pain tolerance</a:t>
            </a:r>
          </a:p>
          <a:p>
            <a:pPr>
              <a:lnSpc>
                <a:spcPct val="110000"/>
              </a:lnSpc>
            </a:pPr>
            <a:r>
              <a:rPr lang="en-US" sz="1700" dirty="0"/>
              <a:t>Increases sense of self-esteem and optimism</a:t>
            </a:r>
          </a:p>
          <a:p>
            <a:pPr>
              <a:lnSpc>
                <a:spcPct val="110000"/>
              </a:lnSpc>
            </a:pPr>
            <a:r>
              <a:rPr lang="en-US" sz="1700" dirty="0"/>
              <a:t>Increases resilience</a:t>
            </a:r>
          </a:p>
        </p:txBody>
      </p:sp>
    </p:spTree>
    <p:extLst>
      <p:ext uri="{BB962C8B-B14F-4D97-AF65-F5344CB8AC3E}">
        <p14:creationId xmlns:p14="http://schemas.microsoft.com/office/powerpoint/2010/main" val="457730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28A4B-0CDA-5DF1-231F-0867A0672999}"/>
              </a:ext>
            </a:extLst>
          </p:cNvPr>
          <p:cNvSpPr>
            <a:spLocks noGrp="1"/>
          </p:cNvSpPr>
          <p:nvPr>
            <p:ph type="title"/>
          </p:nvPr>
        </p:nvSpPr>
        <p:spPr>
          <a:xfrm>
            <a:off x="482597" y="640831"/>
            <a:ext cx="2514096" cy="1573863"/>
          </a:xfrm>
        </p:spPr>
        <p:txBody>
          <a:bodyPr>
            <a:normAutofit/>
          </a:bodyPr>
          <a:lstStyle/>
          <a:p>
            <a:pPr algn="l"/>
            <a:r>
              <a:rPr lang="en-US" dirty="0"/>
              <a:t>How?</a:t>
            </a:r>
          </a:p>
        </p:txBody>
      </p:sp>
      <p:sp>
        <p:nvSpPr>
          <p:cNvPr id="3" name="Content Placeholder 2">
            <a:extLst>
              <a:ext uri="{FF2B5EF4-FFF2-40B4-BE49-F238E27FC236}">
                <a16:creationId xmlns:a16="http://schemas.microsoft.com/office/drawing/2014/main" id="{EF4705D8-1268-FC07-888F-622FADE84DBF}"/>
              </a:ext>
            </a:extLst>
          </p:cNvPr>
          <p:cNvSpPr>
            <a:spLocks noGrp="1"/>
          </p:cNvSpPr>
          <p:nvPr>
            <p:ph sz="quarter" idx="13"/>
          </p:nvPr>
        </p:nvSpPr>
        <p:spPr>
          <a:xfrm>
            <a:off x="482597" y="2367092"/>
            <a:ext cx="2514096" cy="3881309"/>
          </a:xfrm>
        </p:spPr>
        <p:txBody>
          <a:bodyPr>
            <a:normAutofit/>
          </a:bodyPr>
          <a:lstStyle/>
          <a:p>
            <a:r>
              <a:rPr lang="en-US" dirty="0"/>
              <a:t>Distract and detach </a:t>
            </a:r>
          </a:p>
          <a:p>
            <a:r>
              <a:rPr lang="en-US" dirty="0"/>
              <a:t>humor focusing attention on absurdity detaches from </a:t>
            </a:r>
            <a:r>
              <a:rPr lang="en-US" i="1" dirty="0"/>
              <a:t>emotional</a:t>
            </a:r>
            <a:r>
              <a:rPr lang="en-US" dirty="0"/>
              <a:t> distress, but not </a:t>
            </a:r>
            <a:r>
              <a:rPr lang="en-US" i="1" dirty="0"/>
              <a:t>cognitive</a:t>
            </a:r>
            <a:r>
              <a:rPr lang="en-US" dirty="0"/>
              <a:t> demands</a:t>
            </a:r>
          </a:p>
        </p:txBody>
      </p:sp>
      <p:pic>
        <p:nvPicPr>
          <p:cNvPr id="5" name="Picture 4" descr="A person and person laughing with pink flowers on their cheeks&#10;&#10;Description automatically generated">
            <a:extLst>
              <a:ext uri="{FF2B5EF4-FFF2-40B4-BE49-F238E27FC236}">
                <a16:creationId xmlns:a16="http://schemas.microsoft.com/office/drawing/2014/main" id="{ED3F2557-9C2C-65AE-E5AF-2ADBCA9EECDD}"/>
              </a:ext>
            </a:extLst>
          </p:cNvPr>
          <p:cNvPicPr>
            <a:picLocks noChangeAspect="1"/>
          </p:cNvPicPr>
          <p:nvPr/>
        </p:nvPicPr>
        <p:blipFill rotWithShape="1">
          <a:blip r:embed="rId3">
            <a:extLst>
              <a:ext uri="{28A0092B-C50C-407E-A947-70E740481C1C}">
                <a14:useLocalDpi xmlns:a14="http://schemas.microsoft.com/office/drawing/2010/main" val="0"/>
              </a:ext>
            </a:extLst>
          </a:blip>
          <a:srcRect l="25240" r="32841" b="1"/>
          <a:stretch/>
        </p:blipFill>
        <p:spPr>
          <a:xfrm>
            <a:off x="3534631" y="10"/>
            <a:ext cx="5609368" cy="6857990"/>
          </a:xfrm>
          <a:prstGeom prst="rect">
            <a:avLst/>
          </a:prstGeom>
        </p:spPr>
      </p:pic>
    </p:spTree>
    <p:extLst>
      <p:ext uri="{BB962C8B-B14F-4D97-AF65-F5344CB8AC3E}">
        <p14:creationId xmlns:p14="http://schemas.microsoft.com/office/powerpoint/2010/main" val="4176888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0917E639-5738-4605-929E-1222198314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2"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00509DF-3343-0C5F-1785-5A6B1ECF36B5}"/>
              </a:ext>
            </a:extLst>
          </p:cNvPr>
          <p:cNvSpPr>
            <a:spLocks noGrp="1"/>
          </p:cNvSpPr>
          <p:nvPr>
            <p:ph type="title"/>
          </p:nvPr>
        </p:nvSpPr>
        <p:spPr>
          <a:xfrm>
            <a:off x="482597" y="640831"/>
            <a:ext cx="2514096" cy="1573863"/>
          </a:xfrm>
        </p:spPr>
        <p:txBody>
          <a:bodyPr>
            <a:normAutofit/>
          </a:bodyPr>
          <a:lstStyle/>
          <a:p>
            <a:pPr algn="l"/>
            <a:r>
              <a:rPr lang="en-US" dirty="0"/>
              <a:t>Emotions and appraisals</a:t>
            </a:r>
            <a:endParaRPr lang="en-US"/>
          </a:p>
        </p:txBody>
      </p:sp>
      <p:sp>
        <p:nvSpPr>
          <p:cNvPr id="3" name="Content Placeholder 2">
            <a:extLst>
              <a:ext uri="{FF2B5EF4-FFF2-40B4-BE49-F238E27FC236}">
                <a16:creationId xmlns:a16="http://schemas.microsoft.com/office/drawing/2014/main" id="{A468945A-E640-D3F4-4668-B25BF4161E2A}"/>
              </a:ext>
            </a:extLst>
          </p:cNvPr>
          <p:cNvSpPr>
            <a:spLocks noGrp="1"/>
          </p:cNvSpPr>
          <p:nvPr>
            <p:ph sz="quarter" idx="13"/>
          </p:nvPr>
        </p:nvSpPr>
        <p:spPr>
          <a:xfrm>
            <a:off x="482597" y="2367092"/>
            <a:ext cx="2514096" cy="3881309"/>
          </a:xfrm>
        </p:spPr>
        <p:txBody>
          <a:bodyPr>
            <a:normAutofit/>
          </a:bodyPr>
          <a:lstStyle/>
          <a:p>
            <a:pPr marL="0" indent="0">
              <a:lnSpc>
                <a:spcPct val="110000"/>
              </a:lnSpc>
              <a:buNone/>
            </a:pPr>
            <a:r>
              <a:rPr lang="en-US" sz="1400" dirty="0"/>
              <a:t>Most emotions appraise things that are taken to </a:t>
            </a:r>
            <a:r>
              <a:rPr lang="en-US" sz="1400" i="1" dirty="0"/>
              <a:t>matter</a:t>
            </a:r>
            <a:r>
              <a:rPr lang="en-US" sz="1400" dirty="0"/>
              <a:t>.</a:t>
            </a:r>
          </a:p>
          <a:p>
            <a:pPr>
              <a:lnSpc>
                <a:spcPct val="110000"/>
              </a:lnSpc>
            </a:pPr>
            <a:r>
              <a:rPr lang="en-US" sz="1400" dirty="0"/>
              <a:t>Fear appraises threats or dangers</a:t>
            </a:r>
          </a:p>
          <a:p>
            <a:pPr>
              <a:lnSpc>
                <a:spcPct val="110000"/>
              </a:lnSpc>
            </a:pPr>
            <a:r>
              <a:rPr lang="en-US" sz="1400" dirty="0"/>
              <a:t>Pride appraises splendid results with which we are associated</a:t>
            </a:r>
          </a:p>
          <a:p>
            <a:pPr>
              <a:lnSpc>
                <a:spcPct val="110000"/>
              </a:lnSpc>
            </a:pPr>
            <a:r>
              <a:rPr lang="en-US" sz="1400" dirty="0"/>
              <a:t>Disgust appraises infectious things</a:t>
            </a:r>
          </a:p>
          <a:p>
            <a:pPr>
              <a:lnSpc>
                <a:spcPct val="110000"/>
              </a:lnSpc>
            </a:pPr>
            <a:r>
              <a:rPr lang="en-US" sz="1400" dirty="0"/>
              <a:t>anger appraises slights (i.e., disrespect)</a:t>
            </a:r>
          </a:p>
        </p:txBody>
      </p:sp>
      <p:sp>
        <p:nvSpPr>
          <p:cNvPr id="13" name="Rectangle 12">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3643" y="-2"/>
            <a:ext cx="60985"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unch of smiley faces&#10;&#10;Description automatically generated">
            <a:extLst>
              <a:ext uri="{FF2B5EF4-FFF2-40B4-BE49-F238E27FC236}">
                <a16:creationId xmlns:a16="http://schemas.microsoft.com/office/drawing/2014/main" id="{3C3168E9-3124-A2F8-9F5F-78FFA1C6453F}"/>
              </a:ext>
            </a:extLst>
          </p:cNvPr>
          <p:cNvPicPr>
            <a:picLocks noChangeAspect="1"/>
          </p:cNvPicPr>
          <p:nvPr/>
        </p:nvPicPr>
        <p:blipFill rotWithShape="1">
          <a:blip r:embed="rId4"/>
          <a:srcRect l="2967" r="51025"/>
          <a:stretch/>
        </p:blipFill>
        <p:spPr>
          <a:xfrm>
            <a:off x="3534631" y="10"/>
            <a:ext cx="5609368" cy="6857990"/>
          </a:xfrm>
          <a:prstGeom prst="rect">
            <a:avLst/>
          </a:prstGeom>
        </p:spPr>
      </p:pic>
      <p:pic>
        <p:nvPicPr>
          <p:cNvPr id="15" name="Picture 14">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8150"/>
          <a:stretch/>
        </p:blipFill>
        <p:spPr>
          <a:xfrm>
            <a:off x="3488431" y="0"/>
            <a:ext cx="5655569" cy="6858000"/>
          </a:xfrm>
          <a:prstGeom prst="rect">
            <a:avLst/>
          </a:prstGeom>
        </p:spPr>
      </p:pic>
    </p:spTree>
    <p:extLst>
      <p:ext uri="{BB962C8B-B14F-4D97-AF65-F5344CB8AC3E}">
        <p14:creationId xmlns:p14="http://schemas.microsoft.com/office/powerpoint/2010/main" val="403210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A8115-9F7E-2348-4149-99ED1B3FB670}"/>
              </a:ext>
            </a:extLst>
          </p:cNvPr>
          <p:cNvSpPr>
            <a:spLocks noGrp="1"/>
          </p:cNvSpPr>
          <p:nvPr>
            <p:ph type="title"/>
          </p:nvPr>
        </p:nvSpPr>
        <p:spPr>
          <a:xfrm>
            <a:off x="685331" y="618517"/>
            <a:ext cx="4830308" cy="1596177"/>
          </a:xfrm>
        </p:spPr>
        <p:txBody>
          <a:bodyPr>
            <a:normAutofit/>
          </a:bodyPr>
          <a:lstStyle/>
          <a:p>
            <a:r>
              <a:rPr lang="en-US" dirty="0"/>
              <a:t>Amusement and Mattering</a:t>
            </a:r>
            <a:endParaRPr lang="en-US"/>
          </a:p>
        </p:txBody>
      </p:sp>
      <p:sp>
        <p:nvSpPr>
          <p:cNvPr id="3" name="Content Placeholder 2">
            <a:extLst>
              <a:ext uri="{FF2B5EF4-FFF2-40B4-BE49-F238E27FC236}">
                <a16:creationId xmlns:a16="http://schemas.microsoft.com/office/drawing/2014/main" id="{9D1CE68A-7DA7-4C38-5D49-2E9D5FC63BE9}"/>
              </a:ext>
            </a:extLst>
          </p:cNvPr>
          <p:cNvSpPr>
            <a:spLocks noGrp="1"/>
          </p:cNvSpPr>
          <p:nvPr>
            <p:ph sz="quarter" idx="13"/>
          </p:nvPr>
        </p:nvSpPr>
        <p:spPr>
          <a:xfrm>
            <a:off x="685330" y="2367092"/>
            <a:ext cx="4830309" cy="3424107"/>
          </a:xfrm>
        </p:spPr>
        <p:txBody>
          <a:bodyPr>
            <a:normAutofit/>
          </a:bodyPr>
          <a:lstStyle/>
          <a:p>
            <a:pPr marL="0" indent="0">
              <a:buNone/>
            </a:pPr>
            <a:r>
              <a:rPr lang="en-US" dirty="0"/>
              <a:t>Amusement often appraises things as </a:t>
            </a:r>
            <a:r>
              <a:rPr lang="en-US" i="1" dirty="0"/>
              <a:t>not </a:t>
            </a:r>
            <a:r>
              <a:rPr lang="en-US" dirty="0"/>
              <a:t>mattering.</a:t>
            </a:r>
          </a:p>
          <a:p>
            <a:pPr marL="0" indent="0">
              <a:buNone/>
            </a:pPr>
            <a:r>
              <a:rPr lang="en-US" dirty="0"/>
              <a:t>Absurdist humor, in particular, </a:t>
            </a:r>
            <a:r>
              <a:rPr lang="en-US" i="1" dirty="0"/>
              <a:t>treats</a:t>
            </a:r>
            <a:r>
              <a:rPr lang="en-US" dirty="0"/>
              <a:t> things as not mattering, and so as amusing.</a:t>
            </a:r>
          </a:p>
          <a:p>
            <a:pPr marL="0" indent="0">
              <a:buNone/>
            </a:pPr>
            <a:endParaRPr lang="en-US" dirty="0"/>
          </a:p>
        </p:txBody>
      </p:sp>
      <p:pic>
        <p:nvPicPr>
          <p:cNvPr id="5" name="Picture 4" descr="A cartoon of kids playing football&#10;&#10;Description automatically generated">
            <a:extLst>
              <a:ext uri="{FF2B5EF4-FFF2-40B4-BE49-F238E27FC236}">
                <a16:creationId xmlns:a16="http://schemas.microsoft.com/office/drawing/2014/main" id="{A5C4B55E-13CD-AF1B-FB0B-DC19ECE4106E}"/>
              </a:ext>
            </a:extLst>
          </p:cNvPr>
          <p:cNvPicPr>
            <a:picLocks noChangeAspect="1"/>
          </p:cNvPicPr>
          <p:nvPr/>
        </p:nvPicPr>
        <p:blipFill rotWithShape="1">
          <a:blip r:embed="rId2">
            <a:extLst>
              <a:ext uri="{28A0092B-C50C-407E-A947-70E740481C1C}">
                <a14:useLocalDpi xmlns:a14="http://schemas.microsoft.com/office/drawing/2010/main" val="0"/>
              </a:ext>
            </a:extLst>
          </a:blip>
          <a:srcRect l="12416" r="11859" b="-1"/>
          <a:stretch/>
        </p:blipFill>
        <p:spPr>
          <a:xfrm>
            <a:off x="5837820" y="618517"/>
            <a:ext cx="2620849" cy="2504045"/>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6" name="Picture 5" descr="A person kicking his leg&#10;&#10;Description automatically generated">
            <a:extLst>
              <a:ext uri="{FF2B5EF4-FFF2-40B4-BE49-F238E27FC236}">
                <a16:creationId xmlns:a16="http://schemas.microsoft.com/office/drawing/2014/main" id="{056B445E-B1C9-08B3-8ABC-5F8918481F97}"/>
              </a:ext>
            </a:extLst>
          </p:cNvPr>
          <p:cNvPicPr>
            <a:picLocks noChangeAspect="1"/>
          </p:cNvPicPr>
          <p:nvPr/>
        </p:nvPicPr>
        <p:blipFill rotWithShape="1">
          <a:blip r:embed="rId3">
            <a:extLst>
              <a:ext uri="{28A0092B-C50C-407E-A947-70E740481C1C}">
                <a14:useLocalDpi xmlns:a14="http://schemas.microsoft.com/office/drawing/2010/main" val="0"/>
              </a:ext>
            </a:extLst>
          </a:blip>
          <a:srcRect l="17314" r="4" b="4"/>
          <a:stretch/>
        </p:blipFill>
        <p:spPr>
          <a:xfrm>
            <a:off x="5837820" y="3287153"/>
            <a:ext cx="2620849" cy="2504045"/>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8326367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air of sunglasses with flowers reflected in them&#10;&#10;Description automatically generated">
            <a:extLst>
              <a:ext uri="{FF2B5EF4-FFF2-40B4-BE49-F238E27FC236}">
                <a16:creationId xmlns:a16="http://schemas.microsoft.com/office/drawing/2014/main" id="{BCAAE758-FE98-7572-0BBA-6F2A5C74F567}"/>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t="2013" b="9060"/>
          <a:stretch/>
        </p:blipFill>
        <p:spPr>
          <a:xfrm>
            <a:off x="20" y="-1"/>
            <a:ext cx="9143980" cy="4187739"/>
          </a:xfrm>
          <a:prstGeom prst="rect">
            <a:avLst/>
          </a:prstGeom>
        </p:spPr>
      </p:pic>
      <p:sp>
        <p:nvSpPr>
          <p:cNvPr id="2" name="Title 1">
            <a:extLst>
              <a:ext uri="{FF2B5EF4-FFF2-40B4-BE49-F238E27FC236}">
                <a16:creationId xmlns:a16="http://schemas.microsoft.com/office/drawing/2014/main" id="{E97DC6AE-DA42-D9C9-D818-D1406D728F78}"/>
              </a:ext>
            </a:extLst>
          </p:cNvPr>
          <p:cNvSpPr>
            <a:spLocks noGrp="1"/>
          </p:cNvSpPr>
          <p:nvPr>
            <p:ph type="title"/>
          </p:nvPr>
        </p:nvSpPr>
        <p:spPr>
          <a:xfrm>
            <a:off x="859536" y="4437888"/>
            <a:ext cx="7424928" cy="1116711"/>
          </a:xfrm>
        </p:spPr>
        <p:txBody>
          <a:bodyPr vert="horz" lIns="91440" tIns="45720" rIns="91440" bIns="45720" rtlCol="0" anchor="b">
            <a:normAutofit/>
          </a:bodyPr>
          <a:lstStyle/>
          <a:p>
            <a:r>
              <a:rPr lang="en-US" sz="4800" dirty="0"/>
              <a:t>How can we get there?</a:t>
            </a:r>
            <a:endParaRPr lang="en-US" sz="2700" dirty="0"/>
          </a:p>
        </p:txBody>
      </p:sp>
      <p:sp>
        <p:nvSpPr>
          <p:cNvPr id="3" name="TextBox 2">
            <a:extLst>
              <a:ext uri="{FF2B5EF4-FFF2-40B4-BE49-F238E27FC236}">
                <a16:creationId xmlns:a16="http://schemas.microsoft.com/office/drawing/2014/main" id="{151AB021-B1E2-44B2-2E76-64C8C82FDB20}"/>
              </a:ext>
            </a:extLst>
          </p:cNvPr>
          <p:cNvSpPr txBox="1"/>
          <p:nvPr/>
        </p:nvSpPr>
        <p:spPr>
          <a:xfrm>
            <a:off x="999460" y="5883349"/>
            <a:ext cx="6882810" cy="830997"/>
          </a:xfrm>
          <a:prstGeom prst="rect">
            <a:avLst/>
          </a:prstGeom>
          <a:noFill/>
        </p:spPr>
        <p:txBody>
          <a:bodyPr wrap="square" rtlCol="0">
            <a:spAutoFit/>
          </a:bodyPr>
          <a:lstStyle/>
          <a:p>
            <a:pPr algn="ctr"/>
            <a:r>
              <a:rPr lang="en-US" sz="2400" dirty="0">
                <a:latin typeface="Bradley Hand" pitchFamily="2" charset="77"/>
              </a:rPr>
              <a:t>By taking off our empathic </a:t>
            </a:r>
            <a:r>
              <a:rPr lang="en-US" sz="2400" i="1" dirty="0">
                <a:latin typeface="Bradley Hand" pitchFamily="2" charset="77"/>
              </a:rPr>
              <a:t>distress</a:t>
            </a:r>
            <a:r>
              <a:rPr lang="en-US" sz="2400" dirty="0">
                <a:latin typeface="Bradley Hand" pitchFamily="2" charset="77"/>
              </a:rPr>
              <a:t> glasses</a:t>
            </a:r>
          </a:p>
          <a:p>
            <a:pPr algn="ctr"/>
            <a:r>
              <a:rPr lang="en-US" sz="2400" dirty="0">
                <a:latin typeface="Bradley Hand" pitchFamily="2" charset="77"/>
              </a:rPr>
              <a:t>(and putting on our psychopath glasses)</a:t>
            </a:r>
          </a:p>
        </p:txBody>
      </p:sp>
    </p:spTree>
    <p:extLst>
      <p:ext uri="{BB962C8B-B14F-4D97-AF65-F5344CB8AC3E}">
        <p14:creationId xmlns:p14="http://schemas.microsoft.com/office/powerpoint/2010/main" val="145466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consoling a crying person&#10;&#10;Description automatically generated">
            <a:extLst>
              <a:ext uri="{FF2B5EF4-FFF2-40B4-BE49-F238E27FC236}">
                <a16:creationId xmlns:a16="http://schemas.microsoft.com/office/drawing/2014/main" id="{E5675B8B-A010-FEA8-C40C-478E0F99C144}"/>
              </a:ext>
            </a:extLst>
          </p:cNvPr>
          <p:cNvPicPr>
            <a:picLocks noChangeAspect="1"/>
          </p:cNvPicPr>
          <p:nvPr/>
        </p:nvPicPr>
        <p:blipFill rotWithShape="1">
          <a:blip r:embed="rId3">
            <a:extLst>
              <a:ext uri="{28A0092B-C50C-407E-A947-70E740481C1C}">
                <a14:useLocalDpi xmlns:a14="http://schemas.microsoft.com/office/drawing/2010/main" val="0"/>
              </a:ext>
            </a:extLst>
          </a:blip>
          <a:srcRect l="9128" r="1871" b="-2"/>
          <a:stretch/>
        </p:blipFill>
        <p:spPr>
          <a:xfrm>
            <a:off x="20" y="-1"/>
            <a:ext cx="9143980" cy="6858000"/>
          </a:xfrm>
          <a:prstGeom prst="rect">
            <a:avLst/>
          </a:prstGeom>
        </p:spPr>
      </p:pic>
      <p:pic>
        <p:nvPicPr>
          <p:cNvPr id="5" name="Picture 4" descr="Cartoon characters running towards a bird&#10;&#10;Description automatically generated">
            <a:extLst>
              <a:ext uri="{FF2B5EF4-FFF2-40B4-BE49-F238E27FC236}">
                <a16:creationId xmlns:a16="http://schemas.microsoft.com/office/drawing/2014/main" id="{72808396-EC58-A556-4C9A-B9B172FACE9D}"/>
              </a:ext>
            </a:extLst>
          </p:cNvPr>
          <p:cNvPicPr>
            <a:picLocks noChangeAspect="1"/>
          </p:cNvPicPr>
          <p:nvPr/>
        </p:nvPicPr>
        <p:blipFill rotWithShape="1">
          <a:blip r:embed="rId4">
            <a:extLst>
              <a:ext uri="{28A0092B-C50C-407E-A947-70E740481C1C}">
                <a14:useLocalDpi xmlns:a14="http://schemas.microsoft.com/office/drawing/2010/main" val="0"/>
              </a:ext>
            </a:extLst>
          </a:blip>
          <a:srcRect l="20774" r="20387" b="2"/>
          <a:stretch/>
        </p:blipFill>
        <p:spPr>
          <a:xfrm>
            <a:off x="1667982" y="730418"/>
            <a:ext cx="5670866" cy="5397163"/>
          </a:xfrm>
          <a:prstGeom prst="rect">
            <a:avLst/>
          </a:prstGeom>
          <a:ln w="152400">
            <a:solidFill>
              <a:srgbClr val="FFFFFF"/>
            </a:solidFill>
            <a:miter lim="800000"/>
          </a:ln>
        </p:spPr>
      </p:pic>
    </p:spTree>
    <p:extLst>
      <p:ext uri="{BB962C8B-B14F-4D97-AF65-F5344CB8AC3E}">
        <p14:creationId xmlns:p14="http://schemas.microsoft.com/office/powerpoint/2010/main" val="255847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5"/>
                                        </p:tgtEl>
                                        <p:attrNameLst>
                                          <p:attrName>ppt_x</p:attrName>
                                        </p:attrNameLst>
                                      </p:cBhvr>
                                      <p:tavLst>
                                        <p:tav tm="0">
                                          <p:val>
                                            <p:strVal val="ppt_x"/>
                                          </p:val>
                                        </p:tav>
                                        <p:tav tm="100000">
                                          <p:val>
                                            <p:strVal val="ppt_x"/>
                                          </p:val>
                                        </p:tav>
                                      </p:tavLst>
                                    </p:anim>
                                    <p:anim calcmode="lin" valueType="num">
                                      <p:cBhvr additive="base">
                                        <p:cTn id="25" dur="500"/>
                                        <p:tgtEl>
                                          <p:spTgt spid="5"/>
                                        </p:tgtEl>
                                        <p:attrNameLst>
                                          <p:attrName>ppt_y</p:attrName>
                                        </p:attrNameLst>
                                      </p:cBhvr>
                                      <p:tavLst>
                                        <p:tav tm="0">
                                          <p:val>
                                            <p:strVal val="ppt_y"/>
                                          </p:val>
                                        </p:tav>
                                        <p:tav tm="100000">
                                          <p:val>
                                            <p:strVal val="1+ppt_h/2"/>
                                          </p:val>
                                        </p:tav>
                                      </p:tavLst>
                                    </p:anim>
                                    <p:set>
                                      <p:cBhvr>
                                        <p:cTn id="2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E14AE92-8479-4004-BAD5-49502E3EA3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0FE9F282-3FA1-484E-AF39-0C8C10F74A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2">
            <a:extLst>
              <a:ext uri="{FF2B5EF4-FFF2-40B4-BE49-F238E27FC236}">
                <a16:creationId xmlns:a16="http://schemas.microsoft.com/office/drawing/2014/main" id="{4E1727D7-C4C0-42F3-94D0-69379A21E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447" y="643467"/>
            <a:ext cx="8057105" cy="5564129"/>
          </a:xfrm>
          <a:prstGeom prst="roundRect">
            <a:avLst>
              <a:gd name="adj" fmla="val 4448"/>
            </a:avLst>
          </a:prstGeom>
          <a:solidFill>
            <a:srgbClr val="FFFFFF"/>
          </a:solid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vert="horz" lIns="91440" tIns="45720" rIns="91440" bIns="45720" rtlCol="0" anchor="t">
            <a:normAutofit/>
          </a:bodyPr>
          <a:lstStyle/>
          <a:p>
            <a:pPr algn="ctr">
              <a:lnSpc>
                <a:spcPct val="120000"/>
              </a:lnSpc>
              <a:spcBef>
                <a:spcPts val="1000"/>
              </a:spcBef>
              <a:buClr>
                <a:schemeClr val="tx1"/>
              </a:buClr>
              <a:buFont typeface="Arial" panose="020B0604020202020204" pitchFamily="34" charset="0"/>
              <a:buNone/>
            </a:pPr>
            <a:endParaRPr lang="en-US" sz="3200" cap="all">
              <a:solidFill>
                <a:schemeClr val="bg1">
                  <a:lumMod val="50000"/>
                </a:schemeClr>
              </a:solidFill>
            </a:endParaRPr>
          </a:p>
        </p:txBody>
      </p:sp>
      <p:pic>
        <p:nvPicPr>
          <p:cNvPr id="3" name="Picture 2" descr="A pool table with a red cloth&#10;&#10;Description automatically generated">
            <a:extLst>
              <a:ext uri="{FF2B5EF4-FFF2-40B4-BE49-F238E27FC236}">
                <a16:creationId xmlns:a16="http://schemas.microsoft.com/office/drawing/2014/main" id="{FFE24A9E-1F78-8F49-50DF-91E402F6C9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389" y="2353559"/>
            <a:ext cx="3676284" cy="2077899"/>
          </a:xfrm>
          <a:prstGeom prst="rect">
            <a:avLst/>
          </a:prstGeom>
        </p:spPr>
      </p:pic>
      <p:pic>
        <p:nvPicPr>
          <p:cNvPr id="5" name="Picture 4" descr="Two men laughing in a kitchen&#10;&#10;Description automatically generated">
            <a:extLst>
              <a:ext uri="{FF2B5EF4-FFF2-40B4-BE49-F238E27FC236}">
                <a16:creationId xmlns:a16="http://schemas.microsoft.com/office/drawing/2014/main" id="{1DA9CBEF-16B1-59F3-E9DF-9FD106DAFA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2324" y="2014754"/>
            <a:ext cx="3674013" cy="2755509"/>
          </a:xfrm>
          <a:prstGeom prst="rect">
            <a:avLst/>
          </a:prstGeom>
        </p:spPr>
      </p:pic>
      <p:pic>
        <p:nvPicPr>
          <p:cNvPr id="16" name="Picture 15">
            <a:extLst>
              <a:ext uri="{FF2B5EF4-FFF2-40B4-BE49-F238E27FC236}">
                <a16:creationId xmlns:a16="http://schemas.microsoft.com/office/drawing/2014/main" id="{D0B5DF69-9834-4AA8-A8AB-B8A1E08F0E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801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D58954F-C5AC-4BE0-811D-8DFE18E35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359E835-CE77-4DCC-8EC3-1924094D3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7045" y="-2"/>
            <a:ext cx="60985"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urful patterned shapes">
            <a:extLst>
              <a:ext uri="{FF2B5EF4-FFF2-40B4-BE49-F238E27FC236}">
                <a16:creationId xmlns:a16="http://schemas.microsoft.com/office/drawing/2014/main" id="{992BF55C-9AD7-5F1D-AA19-18EEA383E150}"/>
              </a:ext>
            </a:extLst>
          </p:cNvPr>
          <p:cNvPicPr>
            <a:picLocks noChangeAspect="1"/>
          </p:cNvPicPr>
          <p:nvPr/>
        </p:nvPicPr>
        <p:blipFill rotWithShape="1">
          <a:blip r:embed="rId3"/>
          <a:srcRect l="36451" r="33987" b="2"/>
          <a:stretch/>
        </p:blipFill>
        <p:spPr>
          <a:xfrm>
            <a:off x="6118030" y="10"/>
            <a:ext cx="3025970" cy="6857990"/>
          </a:xfrm>
          <a:prstGeom prst="rect">
            <a:avLst/>
          </a:prstGeom>
        </p:spPr>
      </p:pic>
      <p:pic>
        <p:nvPicPr>
          <p:cNvPr id="13" name="Picture 12">
            <a:extLst>
              <a:ext uri="{FF2B5EF4-FFF2-40B4-BE49-F238E27FC236}">
                <a16:creationId xmlns:a16="http://schemas.microsoft.com/office/drawing/2014/main" id="{B03B59B5-123A-4DC5-87BD-6D3E22FA6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DA7E2095-3BAF-1C14-6F9C-7A9D4337821A}"/>
              </a:ext>
            </a:extLst>
          </p:cNvPr>
          <p:cNvSpPr>
            <a:spLocks noGrp="1"/>
          </p:cNvSpPr>
          <p:nvPr>
            <p:ph type="title"/>
          </p:nvPr>
        </p:nvSpPr>
        <p:spPr>
          <a:xfrm>
            <a:off x="685332" y="618517"/>
            <a:ext cx="5004664" cy="1596177"/>
          </a:xfrm>
        </p:spPr>
        <p:txBody>
          <a:bodyPr>
            <a:normAutofit/>
          </a:bodyPr>
          <a:lstStyle/>
          <a:p>
            <a:r>
              <a:rPr lang="en-US" dirty="0"/>
              <a:t>Puzzling questions</a:t>
            </a:r>
          </a:p>
        </p:txBody>
      </p:sp>
      <p:sp>
        <p:nvSpPr>
          <p:cNvPr id="3" name="Content Placeholder 2">
            <a:extLst>
              <a:ext uri="{FF2B5EF4-FFF2-40B4-BE49-F238E27FC236}">
                <a16:creationId xmlns:a16="http://schemas.microsoft.com/office/drawing/2014/main" id="{193CF6D5-3B85-CA1F-3490-3721E655E1ED}"/>
              </a:ext>
            </a:extLst>
          </p:cNvPr>
          <p:cNvSpPr>
            <a:spLocks noGrp="1"/>
          </p:cNvSpPr>
          <p:nvPr>
            <p:ph sz="quarter" idx="13"/>
          </p:nvPr>
        </p:nvSpPr>
        <p:spPr>
          <a:xfrm>
            <a:off x="685330" y="2367092"/>
            <a:ext cx="5004665" cy="3424107"/>
          </a:xfrm>
        </p:spPr>
        <p:txBody>
          <a:bodyPr>
            <a:noAutofit/>
          </a:bodyPr>
          <a:lstStyle/>
          <a:p>
            <a:pPr>
              <a:lnSpc>
                <a:spcPct val="110000"/>
              </a:lnSpc>
            </a:pPr>
            <a:r>
              <a:rPr lang="en-US" sz="2800" dirty="0"/>
              <a:t>Quarrels and amusement both require the participant stance (why and how?).</a:t>
            </a:r>
          </a:p>
          <a:p>
            <a:pPr>
              <a:lnSpc>
                <a:spcPct val="110000"/>
              </a:lnSpc>
            </a:pPr>
            <a:r>
              <a:rPr lang="en-US" sz="2800" dirty="0"/>
              <a:t>yet they are mutually exclusive (how and Why?).</a:t>
            </a:r>
          </a:p>
        </p:txBody>
      </p:sp>
    </p:spTree>
    <p:extLst>
      <p:ext uri="{BB962C8B-B14F-4D97-AF65-F5344CB8AC3E}">
        <p14:creationId xmlns:p14="http://schemas.microsoft.com/office/powerpoint/2010/main" val="99983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2C5BD-F969-7B9B-0D8C-15342E421463}"/>
              </a:ext>
            </a:extLst>
          </p:cNvPr>
          <p:cNvSpPr>
            <a:spLocks noGrp="1"/>
          </p:cNvSpPr>
          <p:nvPr>
            <p:ph type="title"/>
          </p:nvPr>
        </p:nvSpPr>
        <p:spPr>
          <a:xfrm>
            <a:off x="482597" y="640831"/>
            <a:ext cx="2514096" cy="1573863"/>
          </a:xfrm>
        </p:spPr>
        <p:txBody>
          <a:bodyPr>
            <a:normAutofit/>
          </a:bodyPr>
          <a:lstStyle/>
          <a:p>
            <a:pPr algn="l"/>
            <a:r>
              <a:rPr lang="en-US"/>
              <a:t>Empathy and morality</a:t>
            </a:r>
          </a:p>
        </p:txBody>
      </p:sp>
      <p:sp>
        <p:nvSpPr>
          <p:cNvPr id="3" name="Content Placeholder 2">
            <a:extLst>
              <a:ext uri="{FF2B5EF4-FFF2-40B4-BE49-F238E27FC236}">
                <a16:creationId xmlns:a16="http://schemas.microsoft.com/office/drawing/2014/main" id="{75A09ADF-7936-4E95-6732-FC2249783BF1}"/>
              </a:ext>
            </a:extLst>
          </p:cNvPr>
          <p:cNvSpPr>
            <a:spLocks noGrp="1"/>
          </p:cNvSpPr>
          <p:nvPr>
            <p:ph sz="quarter" idx="13"/>
          </p:nvPr>
        </p:nvSpPr>
        <p:spPr>
          <a:xfrm>
            <a:off x="482597" y="2367092"/>
            <a:ext cx="2514096" cy="3881309"/>
          </a:xfrm>
        </p:spPr>
        <p:txBody>
          <a:bodyPr>
            <a:normAutofit/>
          </a:bodyPr>
          <a:lstStyle/>
          <a:p>
            <a:pPr marL="0" indent="0">
              <a:buNone/>
            </a:pPr>
            <a:r>
              <a:rPr lang="en-US" dirty="0"/>
              <a:t>Sometimes true empathy requires (some) emotional </a:t>
            </a:r>
            <a:r>
              <a:rPr lang="en-US" i="1" dirty="0"/>
              <a:t>disengagement</a:t>
            </a:r>
            <a:r>
              <a:rPr lang="en-US" dirty="0"/>
              <a:t>.</a:t>
            </a:r>
          </a:p>
          <a:p>
            <a:pPr marL="0" indent="0">
              <a:buNone/>
            </a:pPr>
            <a:r>
              <a:rPr lang="en-US" dirty="0"/>
              <a:t>Those who express only sympathetic compassion for others may thus be doing the </a:t>
            </a:r>
            <a:r>
              <a:rPr lang="en-US" i="1" dirty="0"/>
              <a:t>immoral</a:t>
            </a:r>
            <a:r>
              <a:rPr lang="en-US" dirty="0"/>
              <a:t> thing.</a:t>
            </a:r>
          </a:p>
        </p:txBody>
      </p:sp>
      <p:pic>
        <p:nvPicPr>
          <p:cNvPr id="5" name="Picture 4" descr="Two people holding each other's hands">
            <a:extLst>
              <a:ext uri="{FF2B5EF4-FFF2-40B4-BE49-F238E27FC236}">
                <a16:creationId xmlns:a16="http://schemas.microsoft.com/office/drawing/2014/main" id="{8773A512-FBFD-459A-BBFE-BF3FEBB13DBF}"/>
              </a:ext>
            </a:extLst>
          </p:cNvPr>
          <p:cNvPicPr>
            <a:picLocks noChangeAspect="1"/>
          </p:cNvPicPr>
          <p:nvPr/>
        </p:nvPicPr>
        <p:blipFill rotWithShape="1">
          <a:blip r:embed="rId3"/>
          <a:srcRect l="19648" r="25755" b="-1"/>
          <a:stretch/>
        </p:blipFill>
        <p:spPr>
          <a:xfrm>
            <a:off x="3534631" y="10"/>
            <a:ext cx="5609368" cy="6857990"/>
          </a:xfrm>
          <a:prstGeom prst="rect">
            <a:avLst/>
          </a:prstGeom>
        </p:spPr>
      </p:pic>
    </p:spTree>
    <p:extLst>
      <p:ext uri="{BB962C8B-B14F-4D97-AF65-F5344CB8AC3E}">
        <p14:creationId xmlns:p14="http://schemas.microsoft.com/office/powerpoint/2010/main" val="257606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uterus&#10;&#10;Description automatically generated">
            <a:extLst>
              <a:ext uri="{FF2B5EF4-FFF2-40B4-BE49-F238E27FC236}">
                <a16:creationId xmlns:a16="http://schemas.microsoft.com/office/drawing/2014/main" id="{1D31F488-68D3-055A-30BC-B3611B43A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929" y="1290534"/>
            <a:ext cx="5560141" cy="4267408"/>
          </a:xfrm>
          <a:prstGeom prst="rect">
            <a:avLst/>
          </a:prstGeom>
        </p:spPr>
      </p:pic>
      <p:sp>
        <p:nvSpPr>
          <p:cNvPr id="4" name="TextBox 3">
            <a:extLst>
              <a:ext uri="{FF2B5EF4-FFF2-40B4-BE49-F238E27FC236}">
                <a16:creationId xmlns:a16="http://schemas.microsoft.com/office/drawing/2014/main" id="{8AA1A521-37EE-3FC6-1A9D-F89C47782FB5}"/>
              </a:ext>
            </a:extLst>
          </p:cNvPr>
          <p:cNvSpPr txBox="1"/>
          <p:nvPr/>
        </p:nvSpPr>
        <p:spPr>
          <a:xfrm>
            <a:off x="2029326" y="152400"/>
            <a:ext cx="5253790" cy="646331"/>
          </a:xfrm>
          <a:prstGeom prst="rect">
            <a:avLst/>
          </a:prstGeom>
          <a:noFill/>
        </p:spPr>
        <p:txBody>
          <a:bodyPr wrap="square" rtlCol="0">
            <a:spAutoFit/>
          </a:bodyPr>
          <a:lstStyle/>
          <a:p>
            <a:r>
              <a:rPr lang="en-US" sz="1800" dirty="0">
                <a:solidFill>
                  <a:srgbClr val="000000"/>
                </a:solidFill>
                <a:effectLst/>
                <a:latin typeface="Times New Roman" panose="02020603050405020304" pitchFamily="18" charset="0"/>
                <a:ea typeface="Times New Roman" panose="02020603050405020304" pitchFamily="18" charset="0"/>
              </a:rPr>
              <a:t>“Leave it to you to get the weakest, most treatable cancer there is.” </a:t>
            </a:r>
            <a:endParaRPr lang="en-US" dirty="0"/>
          </a:p>
        </p:txBody>
      </p:sp>
      <p:sp>
        <p:nvSpPr>
          <p:cNvPr id="5" name="TextBox 4">
            <a:extLst>
              <a:ext uri="{FF2B5EF4-FFF2-40B4-BE49-F238E27FC236}">
                <a16:creationId xmlns:a16="http://schemas.microsoft.com/office/drawing/2014/main" id="{4B58A710-8A50-479D-B02B-D2819658D5B4}"/>
              </a:ext>
            </a:extLst>
          </p:cNvPr>
          <p:cNvSpPr txBox="1"/>
          <p:nvPr/>
        </p:nvSpPr>
        <p:spPr>
          <a:xfrm>
            <a:off x="2237874" y="916441"/>
            <a:ext cx="6047874" cy="369332"/>
          </a:xfrm>
          <a:prstGeom prst="rect">
            <a:avLst/>
          </a:prstGeom>
          <a:noFill/>
        </p:spPr>
        <p:txBody>
          <a:bodyPr wrap="square" rtlCol="0">
            <a:spAutoFit/>
          </a:bodyPr>
          <a:lstStyle/>
          <a:p>
            <a:r>
              <a:rPr lang="en-US" sz="1800" dirty="0">
                <a:solidFill>
                  <a:srgbClr val="000000"/>
                </a:solidFill>
                <a:effectLst/>
                <a:latin typeface="Times New Roman" panose="02020603050405020304" pitchFamily="18" charset="0"/>
                <a:ea typeface="Times New Roman" panose="02020603050405020304" pitchFamily="18" charset="0"/>
              </a:rPr>
              <a:t>“C’mon out for a drink, you’re not dead yet.”</a:t>
            </a:r>
            <a:r>
              <a:rPr lang="en-US" dirty="0">
                <a:effectLst/>
              </a:rPr>
              <a:t> </a:t>
            </a:r>
            <a:endParaRPr lang="en-US" dirty="0"/>
          </a:p>
        </p:txBody>
      </p:sp>
      <p:sp>
        <p:nvSpPr>
          <p:cNvPr id="6" name="TextBox 5">
            <a:extLst>
              <a:ext uri="{FF2B5EF4-FFF2-40B4-BE49-F238E27FC236}">
                <a16:creationId xmlns:a16="http://schemas.microsoft.com/office/drawing/2014/main" id="{203E1622-B2FE-3390-FF17-83984361252D}"/>
              </a:ext>
            </a:extLst>
          </p:cNvPr>
          <p:cNvSpPr txBox="1"/>
          <p:nvPr/>
        </p:nvSpPr>
        <p:spPr>
          <a:xfrm>
            <a:off x="2029326" y="5618393"/>
            <a:ext cx="5823284" cy="646331"/>
          </a:xfrm>
          <a:prstGeom prst="rect">
            <a:avLst/>
          </a:prstGeom>
          <a:noFill/>
        </p:spPr>
        <p:txBody>
          <a:bodyPr wrap="square" rtlCol="0">
            <a:spAutoFit/>
          </a:bodyPr>
          <a:lstStyle/>
          <a:p>
            <a:r>
              <a:rPr lang="en-US" sz="1800" dirty="0">
                <a:solidFill>
                  <a:srgbClr val="000000"/>
                </a:solidFill>
                <a:effectLst/>
                <a:latin typeface="Times New Roman" panose="02020603050405020304" pitchFamily="18" charset="0"/>
                <a:ea typeface="Times New Roman" panose="02020603050405020304" pitchFamily="18" charset="0"/>
              </a:rPr>
              <a:t>“That is a radical strategy to get a break from your administrative duties.”</a:t>
            </a:r>
            <a:r>
              <a:rPr lang="en-US" dirty="0">
                <a:effectLst/>
              </a:rPr>
              <a:t> </a:t>
            </a:r>
            <a:endParaRPr lang="en-US" dirty="0"/>
          </a:p>
        </p:txBody>
      </p:sp>
    </p:spTree>
    <p:extLst>
      <p:ext uri="{BB962C8B-B14F-4D97-AF65-F5344CB8AC3E}">
        <p14:creationId xmlns:p14="http://schemas.microsoft.com/office/powerpoint/2010/main" val="134391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heckmate in a chess game">
            <a:extLst>
              <a:ext uri="{FF2B5EF4-FFF2-40B4-BE49-F238E27FC236}">
                <a16:creationId xmlns:a16="http://schemas.microsoft.com/office/drawing/2014/main" id="{48355346-1947-7DB2-304E-B24243BF4883}"/>
              </a:ext>
            </a:extLst>
          </p:cNvPr>
          <p:cNvPicPr>
            <a:picLocks noChangeAspect="1"/>
          </p:cNvPicPr>
          <p:nvPr/>
        </p:nvPicPr>
        <p:blipFill rotWithShape="1">
          <a:blip r:embed="rId3"/>
          <a:srcRect t="990"/>
          <a:stretch/>
        </p:blipFill>
        <p:spPr>
          <a:xfrm>
            <a:off x="20" y="10"/>
            <a:ext cx="9143980" cy="6857990"/>
          </a:xfrm>
          <a:prstGeom prst="rect">
            <a:avLst/>
          </a:prstGeom>
        </p:spPr>
      </p:pic>
      <p:pic>
        <p:nvPicPr>
          <p:cNvPr id="18" name="Picture 17">
            <a:extLst>
              <a:ext uri="{FF2B5EF4-FFF2-40B4-BE49-F238E27FC236}">
                <a16:creationId xmlns:a16="http://schemas.microsoft.com/office/drawing/2014/main" id="{21CB8282-44AF-40D0-A7E2-03734788DC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 name="Rounded Rectangle 8">
            <a:extLst>
              <a:ext uri="{FF2B5EF4-FFF2-40B4-BE49-F238E27FC236}">
                <a16:creationId xmlns:a16="http://schemas.microsoft.com/office/drawing/2014/main" id="{D77CF7D5-36A3-4ED3-AE46-77E42D2AA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78669" y="819150"/>
            <a:ext cx="7528204" cy="4972049"/>
          </a:xfrm>
          <a:prstGeom prst="roundRect">
            <a:avLst>
              <a:gd name="adj" fmla="val 4333"/>
            </a:avLst>
          </a:prstGeom>
          <a:solidFill>
            <a:schemeClr val="bg1">
              <a:alpha val="75000"/>
            </a:schemeClr>
          </a:solidFill>
          <a:ln w="82550">
            <a:solidFill>
              <a:srgbClr val="EAEAEA"/>
            </a:solidFill>
          </a:ln>
          <a:scene3d>
            <a:camera prst="orthographicFront"/>
            <a:lightRig rig="threePt" dir="t"/>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5C787D-7780-C7A5-5EF7-E630570F8153}"/>
              </a:ext>
            </a:extLst>
          </p:cNvPr>
          <p:cNvSpPr>
            <a:spLocks noGrp="1"/>
          </p:cNvSpPr>
          <p:nvPr>
            <p:ph type="title"/>
          </p:nvPr>
        </p:nvSpPr>
        <p:spPr>
          <a:xfrm>
            <a:off x="980611" y="950976"/>
            <a:ext cx="7124319" cy="1263718"/>
          </a:xfrm>
        </p:spPr>
        <p:txBody>
          <a:bodyPr>
            <a:normAutofit/>
          </a:bodyPr>
          <a:lstStyle/>
          <a:p>
            <a:r>
              <a:rPr lang="en-US" dirty="0"/>
              <a:t>summary</a:t>
            </a:r>
          </a:p>
        </p:txBody>
      </p:sp>
      <p:sp>
        <p:nvSpPr>
          <p:cNvPr id="3" name="Content Placeholder 2">
            <a:extLst>
              <a:ext uri="{FF2B5EF4-FFF2-40B4-BE49-F238E27FC236}">
                <a16:creationId xmlns:a16="http://schemas.microsoft.com/office/drawing/2014/main" id="{A433B1E3-CEA4-06B3-4275-0B43449823EE}"/>
              </a:ext>
            </a:extLst>
          </p:cNvPr>
          <p:cNvSpPr>
            <a:spLocks noGrp="1"/>
          </p:cNvSpPr>
          <p:nvPr>
            <p:ph sz="quarter" idx="13"/>
          </p:nvPr>
        </p:nvSpPr>
        <p:spPr>
          <a:xfrm>
            <a:off x="1037761" y="2367093"/>
            <a:ext cx="7010019" cy="3090732"/>
          </a:xfrm>
        </p:spPr>
        <p:txBody>
          <a:bodyPr>
            <a:normAutofit/>
          </a:bodyPr>
          <a:lstStyle/>
          <a:p>
            <a:pPr>
              <a:lnSpc>
                <a:spcPct val="110000"/>
              </a:lnSpc>
            </a:pPr>
            <a:r>
              <a:rPr lang="en-US" sz="1900" baseline="0" dirty="0"/>
              <a:t>can’t simultaneously be angered and amused by the same person in response to the same events.</a:t>
            </a:r>
          </a:p>
          <a:p>
            <a:pPr>
              <a:lnSpc>
                <a:spcPct val="110000"/>
              </a:lnSpc>
            </a:pPr>
            <a:r>
              <a:rPr lang="en-US" sz="1900" baseline="0" dirty="0"/>
              <a:t>anger is a function of the “very great importance” we attach “to the attitudes and intentions towards us of other human beings….” It demands empathic emotional distress. </a:t>
            </a:r>
          </a:p>
          <a:p>
            <a:pPr>
              <a:lnSpc>
                <a:spcPct val="110000"/>
              </a:lnSpc>
            </a:pPr>
            <a:r>
              <a:rPr lang="en-US" sz="1900" baseline="0" dirty="0"/>
              <a:t>Quarrels are over things we take to </a:t>
            </a:r>
            <a:r>
              <a:rPr lang="en-US" sz="1900" i="1" baseline="0" dirty="0"/>
              <a:t>matter</a:t>
            </a:r>
            <a:r>
              <a:rPr lang="en-US" sz="1900" i="1" dirty="0"/>
              <a:t>.</a:t>
            </a:r>
          </a:p>
          <a:p>
            <a:pPr>
              <a:lnSpc>
                <a:spcPct val="110000"/>
              </a:lnSpc>
            </a:pPr>
            <a:r>
              <a:rPr lang="en-US" sz="1900" dirty="0"/>
              <a:t>how to dissolve them via comic absurdity?</a:t>
            </a:r>
          </a:p>
          <a:p>
            <a:pPr>
              <a:lnSpc>
                <a:spcPct val="110000"/>
              </a:lnSpc>
            </a:pPr>
            <a:endParaRPr lang="en-US" sz="1900" dirty="0"/>
          </a:p>
          <a:p>
            <a:pPr>
              <a:lnSpc>
                <a:spcPct val="110000"/>
              </a:lnSpc>
            </a:pPr>
            <a:endParaRPr lang="en-US" sz="1900" dirty="0"/>
          </a:p>
          <a:p>
            <a:pPr>
              <a:lnSpc>
                <a:spcPct val="110000"/>
              </a:lnSpc>
            </a:pPr>
            <a:endParaRPr lang="en-US" sz="1900" dirty="0"/>
          </a:p>
        </p:txBody>
      </p:sp>
    </p:spTree>
    <p:extLst>
      <p:ext uri="{BB962C8B-B14F-4D97-AF65-F5344CB8AC3E}">
        <p14:creationId xmlns:p14="http://schemas.microsoft.com/office/powerpoint/2010/main" val="327310455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155C6E-91BF-431D-9052-685726DFE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93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29B92EA-70A3-4CD0-A35F-D144D7F0F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itting at a table&#10;&#10;Description automatically generated">
            <a:extLst>
              <a:ext uri="{FF2B5EF4-FFF2-40B4-BE49-F238E27FC236}">
                <a16:creationId xmlns:a16="http://schemas.microsoft.com/office/drawing/2014/main" id="{5C76DA97-3EB1-5DA5-747C-3949FD5C0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818" y="3693968"/>
            <a:ext cx="7670380" cy="3164031"/>
          </a:xfrm>
          <a:prstGeom prst="rect">
            <a:avLst/>
          </a:prstGeom>
        </p:spPr>
      </p:pic>
      <p:sp>
        <p:nvSpPr>
          <p:cNvPr id="4" name="TextBox 3">
            <a:extLst>
              <a:ext uri="{FF2B5EF4-FFF2-40B4-BE49-F238E27FC236}">
                <a16:creationId xmlns:a16="http://schemas.microsoft.com/office/drawing/2014/main" id="{3984CFE5-57A3-BA2E-D579-70D3A80B1519}"/>
              </a:ext>
            </a:extLst>
          </p:cNvPr>
          <p:cNvSpPr txBox="1"/>
          <p:nvPr/>
        </p:nvSpPr>
        <p:spPr>
          <a:xfrm>
            <a:off x="763260" y="838830"/>
            <a:ext cx="7609923" cy="2862322"/>
          </a:xfrm>
          <a:prstGeom prst="rect">
            <a:avLst/>
          </a:prstGeom>
          <a:noFill/>
        </p:spPr>
        <p:txBody>
          <a:bodyPr wrap="square" rtlCol="0">
            <a:spAutoFit/>
          </a:bodyPr>
          <a:lstStyle/>
          <a:p>
            <a:r>
              <a:rPr lang="en-US" b="1" i="1" dirty="0">
                <a:solidFill>
                  <a:srgbClr val="373737"/>
                </a:solidFill>
                <a:effectLst/>
                <a:highlight>
                  <a:srgbClr val="FFFFFF"/>
                </a:highlight>
                <a:latin typeface="Noticia Text"/>
              </a:rPr>
              <a:t>Robert: </a:t>
            </a:r>
            <a:r>
              <a:rPr lang="en-US" b="0" i="1" dirty="0">
                <a:solidFill>
                  <a:srgbClr val="373737"/>
                </a:solidFill>
                <a:effectLst/>
                <a:highlight>
                  <a:srgbClr val="FFFFFF"/>
                </a:highlight>
                <a:latin typeface="Noticia Text"/>
              </a:rPr>
              <a:t>I don’t think that we should go out any more.</a:t>
            </a:r>
            <a:br>
              <a:rPr lang="en-US" dirty="0"/>
            </a:br>
            <a:r>
              <a:rPr lang="en-US" b="1" i="1" dirty="0">
                <a:solidFill>
                  <a:srgbClr val="373737"/>
                </a:solidFill>
                <a:effectLst/>
                <a:highlight>
                  <a:srgbClr val="FFFFFF"/>
                </a:highlight>
                <a:latin typeface="Noticia Text"/>
              </a:rPr>
              <a:t>Mary:</a:t>
            </a:r>
            <a:r>
              <a:rPr lang="en-US" b="0" i="1" dirty="0">
                <a:solidFill>
                  <a:srgbClr val="373737"/>
                </a:solidFill>
                <a:effectLst/>
                <a:highlight>
                  <a:srgbClr val="FFFFFF"/>
                </a:highlight>
                <a:latin typeface="Noticia Text"/>
              </a:rPr>
              <a:t> Okay. It’s over again.</a:t>
            </a:r>
            <a:br>
              <a:rPr lang="en-US" dirty="0"/>
            </a:br>
            <a:r>
              <a:rPr lang="en-US" b="1" i="1" dirty="0">
                <a:solidFill>
                  <a:srgbClr val="373737"/>
                </a:solidFill>
                <a:effectLst/>
                <a:highlight>
                  <a:srgbClr val="FFFFFF"/>
                </a:highlight>
                <a:latin typeface="Noticia Text"/>
              </a:rPr>
              <a:t>Robert:</a:t>
            </a:r>
            <a:r>
              <a:rPr lang="en-US" b="0" i="1" dirty="0">
                <a:solidFill>
                  <a:srgbClr val="373737"/>
                </a:solidFill>
                <a:effectLst/>
                <a:highlight>
                  <a:srgbClr val="FFFFFF"/>
                </a:highlight>
                <a:latin typeface="Noticia Text"/>
              </a:rPr>
              <a:t> No, not “again”. This is it. This is the last time. It’s for real.</a:t>
            </a:r>
            <a:br>
              <a:rPr lang="en-US" dirty="0"/>
            </a:br>
            <a:r>
              <a:rPr lang="en-US" b="1" i="1" dirty="0">
                <a:solidFill>
                  <a:srgbClr val="373737"/>
                </a:solidFill>
                <a:effectLst/>
                <a:highlight>
                  <a:srgbClr val="FFFFFF"/>
                </a:highlight>
                <a:latin typeface="Noticia Text"/>
              </a:rPr>
              <a:t>Mary:</a:t>
            </a:r>
            <a:r>
              <a:rPr lang="en-US" b="0" i="1" dirty="0">
                <a:solidFill>
                  <a:srgbClr val="373737"/>
                </a:solidFill>
                <a:effectLst/>
                <a:highlight>
                  <a:srgbClr val="FFFFFF"/>
                </a:highlight>
                <a:latin typeface="Noticia Text"/>
              </a:rPr>
              <a:t> And you don’t love me?</a:t>
            </a:r>
            <a:br>
              <a:rPr lang="en-US" dirty="0"/>
            </a:br>
            <a:r>
              <a:rPr lang="en-US" b="1" i="1" dirty="0">
                <a:solidFill>
                  <a:srgbClr val="373737"/>
                </a:solidFill>
                <a:effectLst/>
                <a:highlight>
                  <a:srgbClr val="FFFFFF"/>
                </a:highlight>
                <a:latin typeface="Noticia Text"/>
              </a:rPr>
              <a:t>Robert:</a:t>
            </a:r>
            <a:r>
              <a:rPr lang="en-US" b="0" i="1" dirty="0">
                <a:solidFill>
                  <a:srgbClr val="373737"/>
                </a:solidFill>
                <a:effectLst/>
                <a:highlight>
                  <a:srgbClr val="FFFFFF"/>
                </a:highlight>
                <a:latin typeface="Noticia Text"/>
              </a:rPr>
              <a:t> I do love you. I mean, love has nothing to do with this. Yes, I love you. I mean, that makes it very confusing, but I just don’t think… I mean… you’ve heard of a no-win situation, haven’t you?</a:t>
            </a:r>
            <a:br>
              <a:rPr lang="en-US" dirty="0"/>
            </a:br>
            <a:r>
              <a:rPr lang="en-US" b="1" i="1" dirty="0">
                <a:solidFill>
                  <a:srgbClr val="373737"/>
                </a:solidFill>
                <a:effectLst/>
                <a:highlight>
                  <a:srgbClr val="FFFFFF"/>
                </a:highlight>
                <a:latin typeface="Noticia Text"/>
              </a:rPr>
              <a:t>Mary:</a:t>
            </a:r>
            <a:r>
              <a:rPr lang="en-US" b="0" i="1" dirty="0">
                <a:solidFill>
                  <a:srgbClr val="373737"/>
                </a:solidFill>
                <a:effectLst/>
                <a:highlight>
                  <a:srgbClr val="FFFFFF"/>
                </a:highlight>
                <a:latin typeface="Noticia Text"/>
              </a:rPr>
              <a:t> No.</a:t>
            </a:r>
            <a:br>
              <a:rPr lang="en-US" dirty="0"/>
            </a:br>
            <a:r>
              <a:rPr lang="en-US" b="1" i="1" dirty="0">
                <a:solidFill>
                  <a:srgbClr val="373737"/>
                </a:solidFill>
                <a:effectLst/>
                <a:highlight>
                  <a:srgbClr val="FFFFFF"/>
                </a:highlight>
                <a:latin typeface="Noticia Text"/>
              </a:rPr>
              <a:t>Robert:</a:t>
            </a:r>
            <a:r>
              <a:rPr lang="en-US" b="0" i="1" dirty="0">
                <a:solidFill>
                  <a:srgbClr val="373737"/>
                </a:solidFill>
                <a:effectLst/>
                <a:highlight>
                  <a:srgbClr val="FFFFFF"/>
                </a:highlight>
                <a:latin typeface="Noticia Text"/>
              </a:rPr>
              <a:t> No? Really, no? You’ve never heard of one? </a:t>
            </a:r>
            <a:r>
              <a:rPr lang="en-US" b="0" i="1" dirty="0">
                <a:solidFill>
                  <a:srgbClr val="373737"/>
                </a:solidFill>
                <a:effectLst/>
                <a:highlight>
                  <a:srgbClr val="FFFF00"/>
                </a:highlight>
                <a:latin typeface="Noticia Text"/>
              </a:rPr>
              <a:t>Vietnam? This? </a:t>
            </a:r>
            <a:r>
              <a:rPr lang="en-US" b="0" i="1" dirty="0">
                <a:solidFill>
                  <a:srgbClr val="373737"/>
                </a:solidFill>
                <a:effectLst/>
                <a:highlight>
                  <a:srgbClr val="FFFFFF"/>
                </a:highlight>
                <a:latin typeface="Noticia Text"/>
              </a:rPr>
              <a:t>I’m telling you they’re around. I think we’re in one of them.</a:t>
            </a:r>
            <a:endParaRPr lang="en-US" dirty="0"/>
          </a:p>
        </p:txBody>
      </p:sp>
    </p:spTree>
    <p:extLst>
      <p:ext uri="{BB962C8B-B14F-4D97-AF65-F5344CB8AC3E}">
        <p14:creationId xmlns:p14="http://schemas.microsoft.com/office/powerpoint/2010/main" val="93074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99C939B-1406-D833-2C6C-CD8CDBEF9B3F}"/>
              </a:ext>
            </a:extLst>
          </p:cNvPr>
          <p:cNvPicPr>
            <a:picLocks noChangeAspect="1"/>
          </p:cNvPicPr>
          <p:nvPr/>
        </p:nvPicPr>
        <p:blipFill>
          <a:blip r:embed="rId3">
            <a:extLst>
              <a:ext uri="{28A0092B-C50C-407E-A947-70E740481C1C}">
                <a14:useLocalDpi xmlns:a14="http://schemas.microsoft.com/office/drawing/2010/main" val="0"/>
              </a:ext>
            </a:extLst>
          </a:blip>
          <a:srcRect l="33494" r="33494"/>
          <a:stretch/>
        </p:blipFill>
        <p:spPr>
          <a:xfrm>
            <a:off x="20" y="10"/>
            <a:ext cx="3018550" cy="6857990"/>
          </a:xfrm>
          <a:prstGeom prst="rect">
            <a:avLst/>
          </a:prstGeom>
        </p:spPr>
      </p:pic>
      <p:sp>
        <p:nvSpPr>
          <p:cNvPr id="11" name="Rectangle 10">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8570" y="-2"/>
            <a:ext cx="60985"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2EDCD767-9471-3261-ED60-DF26BA016D96}"/>
              </a:ext>
            </a:extLst>
          </p:cNvPr>
          <p:cNvSpPr>
            <a:spLocks noGrp="1"/>
          </p:cNvSpPr>
          <p:nvPr>
            <p:ph type="title"/>
          </p:nvPr>
        </p:nvSpPr>
        <p:spPr>
          <a:xfrm>
            <a:off x="3348787" y="618517"/>
            <a:ext cx="5004665" cy="1596177"/>
          </a:xfrm>
        </p:spPr>
        <p:txBody>
          <a:bodyPr>
            <a:normAutofit/>
          </a:bodyPr>
          <a:lstStyle/>
          <a:p>
            <a:r>
              <a:rPr lang="en-US" dirty="0"/>
              <a:t>The values of comic distraction</a:t>
            </a:r>
          </a:p>
        </p:txBody>
      </p:sp>
      <p:sp>
        <p:nvSpPr>
          <p:cNvPr id="8" name="Content Placeholder 2">
            <a:extLst>
              <a:ext uri="{FF2B5EF4-FFF2-40B4-BE49-F238E27FC236}">
                <a16:creationId xmlns:a16="http://schemas.microsoft.com/office/drawing/2014/main" id="{F3DB4E0A-1143-D5ED-BDC8-82D6401AD5E0}"/>
              </a:ext>
            </a:extLst>
          </p:cNvPr>
          <p:cNvSpPr>
            <a:spLocks noGrp="1"/>
          </p:cNvSpPr>
          <p:nvPr>
            <p:ph sz="quarter" idx="13"/>
          </p:nvPr>
        </p:nvSpPr>
        <p:spPr>
          <a:xfrm>
            <a:off x="3348786" y="2367092"/>
            <a:ext cx="5004665" cy="3424107"/>
          </a:xfrm>
        </p:spPr>
        <p:txBody>
          <a:bodyPr>
            <a:normAutofit/>
          </a:bodyPr>
          <a:lstStyle/>
          <a:p>
            <a:pPr>
              <a:lnSpc>
                <a:spcPct val="110000"/>
              </a:lnSpc>
            </a:pPr>
            <a:r>
              <a:rPr lang="en-US" sz="1600" dirty="0"/>
              <a:t>Enables recognition that the stuff we’re quarreling about may not matter so much.</a:t>
            </a:r>
          </a:p>
          <a:p>
            <a:pPr>
              <a:lnSpc>
                <a:spcPct val="110000"/>
              </a:lnSpc>
            </a:pPr>
            <a:r>
              <a:rPr lang="en-US" sz="1600" dirty="0"/>
              <a:t>distracts emotionally, but not cognitively</a:t>
            </a:r>
            <a:r>
              <a:rPr lang="en-US" sz="1600" i="1" dirty="0"/>
              <a:t>, </a:t>
            </a:r>
            <a:r>
              <a:rPr lang="en-US" sz="1600" dirty="0"/>
              <a:t>so doesn’t eliminate disagreement; it only dissolves </a:t>
            </a:r>
            <a:r>
              <a:rPr lang="en-US" sz="1600" i="1" dirty="0"/>
              <a:t>the sharp edge </a:t>
            </a:r>
            <a:r>
              <a:rPr lang="en-US" sz="1600" dirty="0"/>
              <a:t>(anger) from disagreement, enabling more productive focus on reasons-resolution.</a:t>
            </a:r>
          </a:p>
          <a:p>
            <a:pPr>
              <a:lnSpc>
                <a:spcPct val="110000"/>
              </a:lnSpc>
            </a:pPr>
            <a:r>
              <a:rPr lang="en-US" sz="1600" dirty="0"/>
              <a:t>successful quarrel-ending humor is tricky! </a:t>
            </a:r>
            <a:endParaRPr lang="en-US" sz="1400" dirty="0"/>
          </a:p>
        </p:txBody>
      </p:sp>
    </p:spTree>
    <p:extLst>
      <p:ext uri="{BB962C8B-B14F-4D97-AF65-F5344CB8AC3E}">
        <p14:creationId xmlns:p14="http://schemas.microsoft.com/office/powerpoint/2010/main" val="19707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6A41E1-6127-004D-9352-6283507E4B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955" y="643466"/>
            <a:ext cx="7428089" cy="5571067"/>
          </a:xfrm>
          <a:prstGeom prst="rect">
            <a:avLst/>
          </a:prstGeom>
        </p:spPr>
      </p:pic>
    </p:spTree>
    <p:extLst>
      <p:ext uri="{BB962C8B-B14F-4D97-AF65-F5344CB8AC3E}">
        <p14:creationId xmlns:p14="http://schemas.microsoft.com/office/powerpoint/2010/main" val="29393714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a:extLst>
            <a:ext uri="{FF2B5EF4-FFF2-40B4-BE49-F238E27FC236}">
              <a16:creationId xmlns:a16="http://schemas.microsoft.com/office/drawing/2014/main" id="{CA8DCF94-2417-B603-5117-B4A55E4FD7AC}"/>
            </a:ext>
          </a:extLst>
        </p:cNvPr>
        <p:cNvGrpSpPr/>
        <p:nvPr/>
      </p:nvGrpSpPr>
      <p:grpSpPr>
        <a:xfrm>
          <a:off x="0" y="0"/>
          <a:ext cx="0" cy="0"/>
          <a:chOff x="0" y="0"/>
          <a:chExt cx="0" cy="0"/>
        </a:xfrm>
      </p:grpSpPr>
      <p:pic>
        <p:nvPicPr>
          <p:cNvPr id="3" name="Picture 2" descr="A close-up of a person's hand&#10;&#10;Description automatically generated">
            <a:extLst>
              <a:ext uri="{FF2B5EF4-FFF2-40B4-BE49-F238E27FC236}">
                <a16:creationId xmlns:a16="http://schemas.microsoft.com/office/drawing/2014/main" id="{8017E797-5F23-0326-8C07-1F523E425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5510" y="804333"/>
            <a:ext cx="3298857" cy="4948285"/>
          </a:xfrm>
          <a:prstGeom prst="rect">
            <a:avLst/>
          </a:prstGeom>
        </p:spPr>
      </p:pic>
      <p:sp>
        <p:nvSpPr>
          <p:cNvPr id="2" name="TextBox 1">
            <a:extLst>
              <a:ext uri="{FF2B5EF4-FFF2-40B4-BE49-F238E27FC236}">
                <a16:creationId xmlns:a16="http://schemas.microsoft.com/office/drawing/2014/main" id="{E18483F9-D3CF-80A2-DB4C-8D7ACF2F76F9}"/>
              </a:ext>
            </a:extLst>
          </p:cNvPr>
          <p:cNvSpPr txBox="1"/>
          <p:nvPr/>
        </p:nvSpPr>
        <p:spPr>
          <a:xfrm>
            <a:off x="426653" y="3060941"/>
            <a:ext cx="3298857" cy="1200329"/>
          </a:xfrm>
          <a:prstGeom prst="rect">
            <a:avLst/>
          </a:prstGeom>
          <a:noFill/>
        </p:spPr>
        <p:txBody>
          <a:bodyPr wrap="square" rtlCol="0">
            <a:spAutoFit/>
          </a:bodyPr>
          <a:lstStyle/>
          <a:p>
            <a:pPr defTabSz="329184">
              <a:spcAft>
                <a:spcPts val="600"/>
              </a:spcAft>
            </a:pPr>
            <a:r>
              <a:rPr lang="en-US" sz="3600" kern="1200" dirty="0">
                <a:solidFill>
                  <a:schemeClr val="tx1"/>
                </a:solidFill>
                <a:latin typeface="+mn-lt"/>
                <a:ea typeface="+mn-ea"/>
                <a:cs typeface="+mn-cs"/>
              </a:rPr>
              <a:t>Available for preorder now!!</a:t>
            </a:r>
            <a:endParaRPr lang="en-US" sz="3600" dirty="0"/>
          </a:p>
        </p:txBody>
      </p:sp>
    </p:spTree>
    <p:extLst>
      <p:ext uri="{BB962C8B-B14F-4D97-AF65-F5344CB8AC3E}">
        <p14:creationId xmlns:p14="http://schemas.microsoft.com/office/powerpoint/2010/main" val="322442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811F8-FF88-5B5C-F03A-AC2E30634E26}"/>
              </a:ext>
            </a:extLst>
          </p:cNvPr>
          <p:cNvSpPr>
            <a:spLocks noGrp="1"/>
          </p:cNvSpPr>
          <p:nvPr>
            <p:ph type="title"/>
          </p:nvPr>
        </p:nvSpPr>
        <p:spPr/>
        <p:txBody>
          <a:bodyPr/>
          <a:lstStyle/>
          <a:p>
            <a:r>
              <a:rPr lang="en-US" dirty="0"/>
              <a:t>What’s </a:t>
            </a:r>
            <a:r>
              <a:rPr lang="en-US" dirty="0" err="1"/>
              <a:t>Goin</a:t>
            </a:r>
            <a:r>
              <a:rPr lang="en-US" dirty="0"/>
              <a:t>’ On?</a:t>
            </a:r>
          </a:p>
        </p:txBody>
      </p:sp>
      <p:sp>
        <p:nvSpPr>
          <p:cNvPr id="3" name="Content Placeholder 2">
            <a:extLst>
              <a:ext uri="{FF2B5EF4-FFF2-40B4-BE49-F238E27FC236}">
                <a16:creationId xmlns:a16="http://schemas.microsoft.com/office/drawing/2014/main" id="{86655F5E-1FB8-E72E-FCD6-2326D07BBCFE}"/>
              </a:ext>
            </a:extLst>
          </p:cNvPr>
          <p:cNvSpPr>
            <a:spLocks noGrp="1"/>
          </p:cNvSpPr>
          <p:nvPr>
            <p:ph sz="quarter" idx="13"/>
          </p:nvPr>
        </p:nvSpPr>
        <p:spPr/>
        <p:txBody>
          <a:bodyPr>
            <a:normAutofit fontScale="85000" lnSpcReduction="20000"/>
          </a:bodyPr>
          <a:lstStyle/>
          <a:p>
            <a:pPr marL="0" indent="0">
              <a:buNone/>
            </a:pPr>
            <a:r>
              <a:rPr lang="en-US" dirty="0"/>
              <a:t>Narcissists (and DT members generally) can’t engage in quarrels. Why?</a:t>
            </a:r>
          </a:p>
          <a:p>
            <a:r>
              <a:rPr lang="en-US" dirty="0"/>
              <a:t>Not vulnerable to agential anger, which demands perspective-taking and recognition of others’ ends from their point of view</a:t>
            </a:r>
          </a:p>
          <a:p>
            <a:r>
              <a:rPr lang="en-US" dirty="0"/>
              <a:t>can’t take up or be swayed by the sorts of reasons pressed upon them by others (which often reference those ends)</a:t>
            </a:r>
          </a:p>
          <a:p>
            <a:pPr marL="0" indent="0">
              <a:buNone/>
            </a:pPr>
            <a:r>
              <a:rPr lang="en-US" dirty="0"/>
              <a:t>quarrels thus seem to require these minimal and </a:t>
            </a:r>
            <a:r>
              <a:rPr lang="en-US" i="1" dirty="0"/>
              <a:t>mutual</a:t>
            </a:r>
            <a:r>
              <a:rPr lang="en-US" dirty="0"/>
              <a:t> capacities:</a:t>
            </a:r>
          </a:p>
          <a:p>
            <a:r>
              <a:rPr lang="en-US" dirty="0"/>
              <a:t>Being vulnerable to agential-anger and its demands for perspective-taking and acknowledgment</a:t>
            </a:r>
          </a:p>
          <a:p>
            <a:r>
              <a:rPr lang="en-US" dirty="0"/>
              <a:t>To be open to considering and being swayed by the others’ values- and end-referencing reasons</a:t>
            </a:r>
          </a:p>
        </p:txBody>
      </p:sp>
      <p:pic>
        <p:nvPicPr>
          <p:cNvPr id="5" name="Picture 4" descr="A person holding a microphone&#10;&#10;Description automatically generated">
            <a:extLst>
              <a:ext uri="{FF2B5EF4-FFF2-40B4-BE49-F238E27FC236}">
                <a16:creationId xmlns:a16="http://schemas.microsoft.com/office/drawing/2014/main" id="{DB8EC055-A5F6-779E-5EED-C034C340D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68"/>
            <a:ext cx="2639752" cy="1984930"/>
          </a:xfrm>
          <a:prstGeom prst="rect">
            <a:avLst/>
          </a:prstGeom>
        </p:spPr>
      </p:pic>
    </p:spTree>
    <p:extLst>
      <p:ext uri="{BB962C8B-B14F-4D97-AF65-F5344CB8AC3E}">
        <p14:creationId xmlns:p14="http://schemas.microsoft.com/office/powerpoint/2010/main" val="351553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4C45-ACED-D7FB-2C2A-19A15CEB2B38}"/>
              </a:ext>
            </a:extLst>
          </p:cNvPr>
          <p:cNvSpPr>
            <a:spLocks noGrp="1"/>
          </p:cNvSpPr>
          <p:nvPr>
            <p:ph type="ctrTitle"/>
          </p:nvPr>
        </p:nvSpPr>
        <p:spPr>
          <a:xfrm>
            <a:off x="1313259" y="3909806"/>
            <a:ext cx="6517482" cy="1345888"/>
          </a:xfrm>
        </p:spPr>
        <p:txBody>
          <a:bodyPr>
            <a:normAutofit/>
          </a:bodyPr>
          <a:lstStyle/>
          <a:p>
            <a:r>
              <a:rPr lang="en-US" sz="4400" dirty="0"/>
              <a:t>PART I</a:t>
            </a:r>
            <a:br>
              <a:rPr lang="en-US" sz="4400" dirty="0"/>
            </a:br>
            <a:r>
              <a:rPr lang="en-US" sz="4400" dirty="0"/>
              <a:t>QUARRELS</a:t>
            </a:r>
          </a:p>
        </p:txBody>
      </p:sp>
      <p:sp>
        <p:nvSpPr>
          <p:cNvPr id="3" name="Subtitle 2">
            <a:extLst>
              <a:ext uri="{FF2B5EF4-FFF2-40B4-BE49-F238E27FC236}">
                <a16:creationId xmlns:a16="http://schemas.microsoft.com/office/drawing/2014/main" id="{E5532367-FF0C-4DEA-BC62-CDB5190B9572}"/>
              </a:ext>
            </a:extLst>
          </p:cNvPr>
          <p:cNvSpPr>
            <a:spLocks noGrp="1"/>
          </p:cNvSpPr>
          <p:nvPr>
            <p:ph type="subTitle" idx="1"/>
          </p:nvPr>
        </p:nvSpPr>
        <p:spPr>
          <a:xfrm>
            <a:off x="1313259" y="5237164"/>
            <a:ext cx="6517482" cy="646112"/>
          </a:xfrm>
        </p:spPr>
        <p:txBody>
          <a:bodyPr>
            <a:normAutofit/>
          </a:bodyPr>
          <a:lstStyle/>
          <a:p>
            <a:endParaRPr lang="en-US"/>
          </a:p>
        </p:txBody>
      </p:sp>
      <p:pic>
        <p:nvPicPr>
          <p:cNvPr id="5" name="Picture 4">
            <a:extLst>
              <a:ext uri="{FF2B5EF4-FFF2-40B4-BE49-F238E27FC236}">
                <a16:creationId xmlns:a16="http://schemas.microsoft.com/office/drawing/2014/main" id="{85100FBA-192D-6B6D-78BD-E7BB6A59AAE0}"/>
              </a:ext>
            </a:extLst>
          </p:cNvPr>
          <p:cNvPicPr>
            <a:picLocks noChangeAspect="1"/>
          </p:cNvPicPr>
          <p:nvPr/>
        </p:nvPicPr>
        <p:blipFill rotWithShape="1">
          <a:blip r:embed="rId2">
            <a:extLst>
              <a:ext uri="{28A0092B-C50C-407E-A947-70E740481C1C}">
                <a14:useLocalDpi xmlns:a14="http://schemas.microsoft.com/office/drawing/2010/main" val="0"/>
              </a:ext>
            </a:extLst>
          </a:blip>
          <a:srcRect l="7334" r="1" b="1"/>
          <a:stretch/>
        </p:blipFill>
        <p:spPr>
          <a:xfrm>
            <a:off x="2308622" y="550656"/>
            <a:ext cx="4526756" cy="3292475"/>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345914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F3A8575D-CE97-43EB-9923-C3D54629FD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4B02867-8B3B-49EE-8983-5C9676D127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20" name="Rectangle 19">
            <a:extLst>
              <a:ext uri="{FF2B5EF4-FFF2-40B4-BE49-F238E27FC236}">
                <a16:creationId xmlns:a16="http://schemas.microsoft.com/office/drawing/2014/main" id="{661499CD-6B8A-44BF-99FA-B2BF1543C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a:extLst>
              <a:ext uri="{FF2B5EF4-FFF2-40B4-BE49-F238E27FC236}">
                <a16:creationId xmlns:a16="http://schemas.microsoft.com/office/drawing/2014/main" id="{AC29AD7C-0E06-4464-84DA-242F6A6944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5">
            <a:extLst>
              <a:ext uri="{FF2B5EF4-FFF2-40B4-BE49-F238E27FC236}">
                <a16:creationId xmlns:a16="http://schemas.microsoft.com/office/drawing/2014/main" id="{09837164-2BDC-4F81-B589-79CD94417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579" y="957486"/>
            <a:ext cx="4503779" cy="4940394"/>
          </a:xfrm>
          <a:prstGeom prst="roundRect">
            <a:avLst>
              <a:gd name="adj" fmla="val 4448"/>
            </a:avLst>
          </a:prstGeom>
          <a:solidFill>
            <a:srgbClr val="FFFFFF"/>
          </a:solid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vert="horz" lIns="91440" tIns="45720" rIns="91440" bIns="45720" rtlCol="0" anchor="t">
            <a:normAutofit/>
          </a:bodyPr>
          <a:lstStyle/>
          <a:p>
            <a:pPr algn="ctr">
              <a:lnSpc>
                <a:spcPct val="120000"/>
              </a:lnSpc>
              <a:spcBef>
                <a:spcPts val="1000"/>
              </a:spcBef>
              <a:buClr>
                <a:schemeClr val="tx1"/>
              </a:buClr>
              <a:buFont typeface="Arial" panose="020B0604020202020204" pitchFamily="34" charset="0"/>
              <a:buNone/>
            </a:pPr>
            <a:endParaRPr lang="en-US" sz="3200" cap="all">
              <a:solidFill>
                <a:schemeClr val="bg1">
                  <a:lumMod val="50000"/>
                </a:schemeClr>
              </a:solidFill>
            </a:endParaRPr>
          </a:p>
        </p:txBody>
      </p:sp>
      <p:pic>
        <p:nvPicPr>
          <p:cNvPr id="9" name="Picture 8" descr="A group of young people smiling&#10;&#10;Description automatically generated">
            <a:extLst>
              <a:ext uri="{FF2B5EF4-FFF2-40B4-BE49-F238E27FC236}">
                <a16:creationId xmlns:a16="http://schemas.microsoft.com/office/drawing/2014/main" id="{2218EADC-8D8C-48A4-454D-BF1A2AFB8A96}"/>
              </a:ext>
            </a:extLst>
          </p:cNvPr>
          <p:cNvPicPr>
            <a:picLocks noChangeAspect="1"/>
          </p:cNvPicPr>
          <p:nvPr/>
        </p:nvPicPr>
        <p:blipFill rotWithShape="1">
          <a:blip r:embed="rId5">
            <a:extLst>
              <a:ext uri="{28A0092B-C50C-407E-A947-70E740481C1C}">
                <a14:useLocalDpi xmlns:a14="http://schemas.microsoft.com/office/drawing/2010/main" val="0"/>
              </a:ext>
            </a:extLst>
          </a:blip>
          <a:srcRect l="9579" r="27089" b="4"/>
          <a:stretch/>
        </p:blipFill>
        <p:spPr>
          <a:xfrm>
            <a:off x="2977804" y="1420328"/>
            <a:ext cx="1825468" cy="1923923"/>
          </a:xfrm>
          <a:prstGeom prst="rect">
            <a:avLst/>
          </a:prstGeom>
        </p:spPr>
      </p:pic>
      <p:pic>
        <p:nvPicPr>
          <p:cNvPr id="7" name="Picture 6" descr="Several people lying in bunk beds&#10;&#10;Description automatically generated">
            <a:extLst>
              <a:ext uri="{FF2B5EF4-FFF2-40B4-BE49-F238E27FC236}">
                <a16:creationId xmlns:a16="http://schemas.microsoft.com/office/drawing/2014/main" id="{CE665BCC-B777-80E0-3920-053593FDB8EC}"/>
              </a:ext>
            </a:extLst>
          </p:cNvPr>
          <p:cNvPicPr>
            <a:picLocks noChangeAspect="1"/>
          </p:cNvPicPr>
          <p:nvPr/>
        </p:nvPicPr>
        <p:blipFill rotWithShape="1">
          <a:blip r:embed="rId6">
            <a:extLst>
              <a:ext uri="{28A0092B-C50C-407E-A947-70E740481C1C}">
                <a14:useLocalDpi xmlns:a14="http://schemas.microsoft.com/office/drawing/2010/main" val="0"/>
              </a:ext>
            </a:extLst>
          </a:blip>
          <a:srcRect l="10824" r="26230" b="-2"/>
          <a:stretch/>
        </p:blipFill>
        <p:spPr>
          <a:xfrm>
            <a:off x="1028562" y="3505121"/>
            <a:ext cx="1826445" cy="1923925"/>
          </a:xfrm>
          <a:prstGeom prst="rect">
            <a:avLst/>
          </a:prstGeom>
        </p:spPr>
      </p:pic>
      <p:pic>
        <p:nvPicPr>
          <p:cNvPr id="11" name="Picture 10" descr="A group of people sitting at a table clinking glasses&#10;&#10;Description automatically generated">
            <a:extLst>
              <a:ext uri="{FF2B5EF4-FFF2-40B4-BE49-F238E27FC236}">
                <a16:creationId xmlns:a16="http://schemas.microsoft.com/office/drawing/2014/main" id="{D2C53047-3475-F218-8682-1B4DAB102CA4}"/>
              </a:ext>
            </a:extLst>
          </p:cNvPr>
          <p:cNvPicPr>
            <a:picLocks noChangeAspect="1"/>
          </p:cNvPicPr>
          <p:nvPr/>
        </p:nvPicPr>
        <p:blipFill rotWithShape="1">
          <a:blip r:embed="rId7">
            <a:extLst>
              <a:ext uri="{28A0092B-C50C-407E-A947-70E740481C1C}">
                <a14:useLocalDpi xmlns:a14="http://schemas.microsoft.com/office/drawing/2010/main" val="0"/>
              </a:ext>
            </a:extLst>
          </a:blip>
          <a:srcRect l="39918" r="14303" b="5"/>
          <a:stretch/>
        </p:blipFill>
        <p:spPr>
          <a:xfrm>
            <a:off x="2977806" y="3505121"/>
            <a:ext cx="1825467" cy="1923923"/>
          </a:xfrm>
          <a:prstGeom prst="rect">
            <a:avLst/>
          </a:prstGeom>
        </p:spPr>
      </p:pic>
      <p:pic>
        <p:nvPicPr>
          <p:cNvPr id="26" name="Picture 25">
            <a:extLst>
              <a:ext uri="{FF2B5EF4-FFF2-40B4-BE49-F238E27FC236}">
                <a16:creationId xmlns:a16="http://schemas.microsoft.com/office/drawing/2014/main" id="{1B964A31-B200-499D-99B4-2337C7F51E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Content Placeholder 4" descr="A group of soldiers marching&#10;&#10;Description automatically generated">
            <a:extLst>
              <a:ext uri="{FF2B5EF4-FFF2-40B4-BE49-F238E27FC236}">
                <a16:creationId xmlns:a16="http://schemas.microsoft.com/office/drawing/2014/main" id="{ECCFAEDA-AF9A-32C2-F238-B149E6ABB81F}"/>
              </a:ext>
            </a:extLst>
          </p:cNvPr>
          <p:cNvPicPr>
            <a:picLocks noGrp="1" noChangeAspect="1"/>
          </p:cNvPicPr>
          <p:nvPr>
            <p:ph sz="quarter" idx="13"/>
          </p:nvPr>
        </p:nvPicPr>
        <p:blipFill rotWithShape="1">
          <a:blip r:embed="rId8">
            <a:extLst>
              <a:ext uri="{28A0092B-C50C-407E-A947-70E740481C1C}">
                <a14:useLocalDpi xmlns:a14="http://schemas.microsoft.com/office/drawing/2010/main" val="0"/>
              </a:ext>
            </a:extLst>
          </a:blip>
          <a:srcRect l="15091" r="21543" b="4"/>
          <a:stretch/>
        </p:blipFill>
        <p:spPr>
          <a:xfrm>
            <a:off x="1028562" y="1420326"/>
            <a:ext cx="1826445" cy="1923925"/>
          </a:xfrm>
          <a:prstGeom prst="rect">
            <a:avLst/>
          </a:prstGeom>
        </p:spPr>
      </p:pic>
      <p:sp>
        <p:nvSpPr>
          <p:cNvPr id="2" name="Title 1">
            <a:extLst>
              <a:ext uri="{FF2B5EF4-FFF2-40B4-BE49-F238E27FC236}">
                <a16:creationId xmlns:a16="http://schemas.microsoft.com/office/drawing/2014/main" id="{297C21FC-1C00-8AF0-CA40-2712D60A7C95}"/>
              </a:ext>
            </a:extLst>
          </p:cNvPr>
          <p:cNvSpPr>
            <a:spLocks noGrp="1"/>
          </p:cNvSpPr>
          <p:nvPr>
            <p:ph type="title"/>
          </p:nvPr>
        </p:nvSpPr>
        <p:spPr>
          <a:xfrm>
            <a:off x="5677786" y="957486"/>
            <a:ext cx="2780883" cy="3131913"/>
          </a:xfrm>
        </p:spPr>
        <p:txBody>
          <a:bodyPr vert="horz" lIns="91440" tIns="45720" rIns="91440" bIns="45720" rtlCol="0" anchor="b">
            <a:normAutofit/>
          </a:bodyPr>
          <a:lstStyle/>
          <a:p>
            <a:r>
              <a:rPr lang="en-US" sz="3700" dirty="0"/>
              <a:t>Objective vs. participant stance</a:t>
            </a:r>
          </a:p>
        </p:txBody>
      </p:sp>
      <p:pic>
        <p:nvPicPr>
          <p:cNvPr id="4" name="Picture 3" descr="A person in a suit with his arms crossed&#10;&#10;Description automatically generated">
            <a:extLst>
              <a:ext uri="{FF2B5EF4-FFF2-40B4-BE49-F238E27FC236}">
                <a16:creationId xmlns:a16="http://schemas.microsoft.com/office/drawing/2014/main" id="{981A95C6-F0E5-F6B3-0B37-3011F7CD56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09855" y="4286251"/>
            <a:ext cx="2278125" cy="2571750"/>
          </a:xfrm>
          <a:prstGeom prst="rect">
            <a:avLst/>
          </a:prstGeom>
        </p:spPr>
      </p:pic>
    </p:spTree>
    <p:extLst>
      <p:ext uri="{BB962C8B-B14F-4D97-AF65-F5344CB8AC3E}">
        <p14:creationId xmlns:p14="http://schemas.microsoft.com/office/powerpoint/2010/main" val="1023612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
            <a:extLst>
              <a:ext uri="{FF2B5EF4-FFF2-40B4-BE49-F238E27FC236}">
                <a16:creationId xmlns:a16="http://schemas.microsoft.com/office/drawing/2014/main" id="{0917E639-5738-4605-929E-1222198314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2"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6C97CBE-51F6-B653-82A9-FD8FBD0ACCEB}"/>
              </a:ext>
            </a:extLst>
          </p:cNvPr>
          <p:cNvSpPr>
            <a:spLocks noGrp="1"/>
          </p:cNvSpPr>
          <p:nvPr>
            <p:ph type="title"/>
          </p:nvPr>
        </p:nvSpPr>
        <p:spPr>
          <a:xfrm>
            <a:off x="482597" y="640831"/>
            <a:ext cx="2514096" cy="1573863"/>
          </a:xfrm>
        </p:spPr>
        <p:txBody>
          <a:bodyPr>
            <a:normAutofit/>
          </a:bodyPr>
          <a:lstStyle/>
          <a:p>
            <a:pPr algn="l"/>
            <a:r>
              <a:rPr lang="en-US" sz="3100"/>
              <a:t>Quarreling: what is it?</a:t>
            </a:r>
          </a:p>
        </p:txBody>
      </p:sp>
      <p:sp>
        <p:nvSpPr>
          <p:cNvPr id="3" name="Content Placeholder 2">
            <a:extLst>
              <a:ext uri="{FF2B5EF4-FFF2-40B4-BE49-F238E27FC236}">
                <a16:creationId xmlns:a16="http://schemas.microsoft.com/office/drawing/2014/main" id="{95128310-5A9D-DA1C-307E-736E0E2CF802}"/>
              </a:ext>
            </a:extLst>
          </p:cNvPr>
          <p:cNvSpPr>
            <a:spLocks noGrp="1"/>
          </p:cNvSpPr>
          <p:nvPr>
            <p:ph sz="quarter" idx="13"/>
          </p:nvPr>
        </p:nvSpPr>
        <p:spPr>
          <a:xfrm>
            <a:off x="482597" y="2367092"/>
            <a:ext cx="2514096" cy="3881309"/>
          </a:xfrm>
        </p:spPr>
        <p:txBody>
          <a:bodyPr>
            <a:normAutofit/>
          </a:bodyPr>
          <a:lstStyle/>
          <a:p>
            <a:pPr marL="0" indent="0">
              <a:buNone/>
            </a:pPr>
            <a:r>
              <a:rPr lang="en-US" sz="1600" dirty="0">
                <a:effectLst/>
                <a:ea typeface="Aptos" panose="020B0004020202020204" pitchFamily="34" charset="0"/>
              </a:rPr>
              <a:t>a type of disagreement consisting in sharp-edged exchanges of reasons.</a:t>
            </a:r>
            <a:endParaRPr lang="en-US" sz="1600" dirty="0"/>
          </a:p>
        </p:txBody>
      </p:sp>
      <p:sp>
        <p:nvSpPr>
          <p:cNvPr id="35" name="Rectangle 34">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3643" y="-2"/>
            <a:ext cx="60985"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EDCD069-75B7-60C2-CFFD-DA3C2F9D85B7}"/>
              </a:ext>
            </a:extLst>
          </p:cNvPr>
          <p:cNvPicPr>
            <a:picLocks noChangeAspect="1"/>
          </p:cNvPicPr>
          <p:nvPr/>
        </p:nvPicPr>
        <p:blipFill rotWithShape="1">
          <a:blip r:embed="rId4">
            <a:extLst>
              <a:ext uri="{28A0092B-C50C-407E-A947-70E740481C1C}">
                <a14:useLocalDpi xmlns:a14="http://schemas.microsoft.com/office/drawing/2010/main" val="0"/>
              </a:ext>
            </a:extLst>
          </a:blip>
          <a:srcRect l="19736" r="19737"/>
          <a:stretch/>
        </p:blipFill>
        <p:spPr>
          <a:xfrm>
            <a:off x="3534631" y="10"/>
            <a:ext cx="5609368" cy="6857990"/>
          </a:xfrm>
          <a:prstGeom prst="rect">
            <a:avLst/>
          </a:prstGeom>
        </p:spPr>
      </p:pic>
      <p:pic>
        <p:nvPicPr>
          <p:cNvPr id="37" name="Picture 36">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8150"/>
          <a:stretch/>
        </p:blipFill>
        <p:spPr>
          <a:xfrm>
            <a:off x="3488431" y="0"/>
            <a:ext cx="5655569" cy="6858000"/>
          </a:xfrm>
          <a:prstGeom prst="rect">
            <a:avLst/>
          </a:prstGeom>
        </p:spPr>
      </p:pic>
    </p:spTree>
    <p:extLst>
      <p:ext uri="{BB962C8B-B14F-4D97-AF65-F5344CB8AC3E}">
        <p14:creationId xmlns:p14="http://schemas.microsoft.com/office/powerpoint/2010/main" val="2511238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F61DD-D75B-7A46-C414-1CA74D9AA889}"/>
              </a:ext>
            </a:extLst>
          </p:cNvPr>
          <p:cNvSpPr>
            <a:spLocks noGrp="1"/>
          </p:cNvSpPr>
          <p:nvPr>
            <p:ph type="title"/>
          </p:nvPr>
        </p:nvSpPr>
        <p:spPr>
          <a:xfrm>
            <a:off x="685331" y="618517"/>
            <a:ext cx="7773338" cy="1596177"/>
          </a:xfrm>
        </p:spPr>
        <p:txBody>
          <a:bodyPr>
            <a:normAutofit/>
          </a:bodyPr>
          <a:lstStyle/>
          <a:p>
            <a:r>
              <a:rPr lang="en-US" dirty="0"/>
              <a:t>Anger</a:t>
            </a:r>
            <a:br>
              <a:rPr lang="en-US" dirty="0"/>
            </a:br>
            <a:r>
              <a:rPr lang="en-US" dirty="0"/>
              <a:t>(resentment/indignation)</a:t>
            </a:r>
          </a:p>
        </p:txBody>
      </p:sp>
      <p:pic>
        <p:nvPicPr>
          <p:cNvPr id="4" name="Picture 3" descr="A person in a suit with his arms crossed&#10;&#10;Description automatically generated">
            <a:extLst>
              <a:ext uri="{FF2B5EF4-FFF2-40B4-BE49-F238E27FC236}">
                <a16:creationId xmlns:a16="http://schemas.microsoft.com/office/drawing/2014/main" id="{20C50A5B-2DD0-9F2D-E67E-A1B91F52C4F2}"/>
              </a:ext>
            </a:extLst>
          </p:cNvPr>
          <p:cNvPicPr>
            <a:picLocks noChangeAspect="1"/>
          </p:cNvPicPr>
          <p:nvPr/>
        </p:nvPicPr>
        <p:blipFill rotWithShape="1">
          <a:blip r:embed="rId2">
            <a:extLst>
              <a:ext uri="{28A0092B-C50C-407E-A947-70E740481C1C}">
                <a14:useLocalDpi xmlns:a14="http://schemas.microsoft.com/office/drawing/2010/main" val="0"/>
              </a:ext>
            </a:extLst>
          </a:blip>
          <a:srcRect r="-2" b="557"/>
          <a:stretch/>
        </p:blipFill>
        <p:spPr>
          <a:xfrm>
            <a:off x="685330" y="2505456"/>
            <a:ext cx="2620850" cy="2935224"/>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3" name="Content Placeholder 2">
            <a:extLst>
              <a:ext uri="{FF2B5EF4-FFF2-40B4-BE49-F238E27FC236}">
                <a16:creationId xmlns:a16="http://schemas.microsoft.com/office/drawing/2014/main" id="{11193211-0110-B3F2-ED6E-BC2251255403}"/>
              </a:ext>
            </a:extLst>
          </p:cNvPr>
          <p:cNvSpPr>
            <a:spLocks noGrp="1"/>
          </p:cNvSpPr>
          <p:nvPr>
            <p:ph sz="quarter" idx="13"/>
          </p:nvPr>
        </p:nvSpPr>
        <p:spPr>
          <a:xfrm>
            <a:off x="3628360" y="2367092"/>
            <a:ext cx="4829840" cy="3424107"/>
          </a:xfrm>
        </p:spPr>
        <p:txBody>
          <a:bodyPr>
            <a:normAutofit/>
          </a:bodyPr>
          <a:lstStyle/>
          <a:p>
            <a:pPr marL="0" indent="0">
              <a:lnSpc>
                <a:spcPct val="110000"/>
              </a:lnSpc>
              <a:buNone/>
            </a:pPr>
            <a:r>
              <a:rPr lang="en-US" sz="1700"/>
              <a:t>a Response to what we take to be of “very great importance,” namely, the “attitudes and intentions towards us of other human beings,” of “how much we actually mind, how much it matters to us, whether the actions of other people—and particularly of </a:t>
            </a:r>
            <a:r>
              <a:rPr lang="en-US" sz="1700" i="1"/>
              <a:t>some</a:t>
            </a:r>
            <a:r>
              <a:rPr lang="en-US" sz="1700"/>
              <a:t> other people—reflect attitudes towards us of goodwill, affection, or esteem…or contempt, indifference, or malevolence…” (i.e., </a:t>
            </a:r>
            <a:r>
              <a:rPr lang="en-US" sz="1700" b="1"/>
              <a:t>quality of will</a:t>
            </a:r>
            <a:r>
              <a:rPr lang="en-US" sz="1700"/>
              <a:t>) (p. f. </a:t>
            </a:r>
            <a:r>
              <a:rPr lang="en-US" sz="1700" err="1"/>
              <a:t>strawson</a:t>
            </a:r>
            <a:r>
              <a:rPr lang="en-US" sz="1700"/>
              <a:t>).</a:t>
            </a:r>
          </a:p>
        </p:txBody>
      </p:sp>
    </p:spTree>
    <p:extLst>
      <p:ext uri="{BB962C8B-B14F-4D97-AF65-F5344CB8AC3E}">
        <p14:creationId xmlns:p14="http://schemas.microsoft.com/office/powerpoint/2010/main" val="2050822976"/>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{6FC3D80E-77EE-FB45-B3BE-9114F450616F}tf10001076</Template>
  <TotalTime>13910</TotalTime>
  <Words>3526</Words>
  <Application>Microsoft Macintosh PowerPoint</Application>
  <PresentationFormat>On-screen Show (4:3)</PresentationFormat>
  <Paragraphs>248</Paragraphs>
  <Slides>57</Slides>
  <Notes>38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Aptos</vt:lpstr>
      <vt:lpstr>Arial</vt:lpstr>
      <vt:lpstr>Bradley Hand</vt:lpstr>
      <vt:lpstr>Calibri</vt:lpstr>
      <vt:lpstr>Noticia Text</vt:lpstr>
      <vt:lpstr>Times New Roman</vt:lpstr>
      <vt:lpstr>Tw Cen MT</vt:lpstr>
      <vt:lpstr>Droplet</vt:lpstr>
      <vt:lpstr>Quarrels and cracks</vt:lpstr>
      <vt:lpstr>PowerPoint Presentation</vt:lpstr>
      <vt:lpstr>PowerPoint Presentation</vt:lpstr>
      <vt:lpstr>PowerPoint Presentation</vt:lpstr>
      <vt:lpstr>Puzzling questions</vt:lpstr>
      <vt:lpstr>PART I QUARRELS</vt:lpstr>
      <vt:lpstr>Objective vs. participant stance</vt:lpstr>
      <vt:lpstr>Quarreling: what is it?</vt:lpstr>
      <vt:lpstr>Anger (resentment/indignation)</vt:lpstr>
      <vt:lpstr>Aristotelian anger aim</vt:lpstr>
      <vt:lpstr>Anger’s actual Aim</vt:lpstr>
      <vt:lpstr>anger w/o Retaliation</vt:lpstr>
      <vt:lpstr>anger w/o Retaliation</vt:lpstr>
      <vt:lpstr>anger w/o Retaliation (yet)</vt:lpstr>
      <vt:lpstr>PowerPoint Presentation</vt:lpstr>
      <vt:lpstr>anger’s aim</vt:lpstr>
      <vt:lpstr>Quarrels and anger</vt:lpstr>
      <vt:lpstr>PowerPoint Presentation</vt:lpstr>
      <vt:lpstr>PowerPoint Presentation</vt:lpstr>
      <vt:lpstr>Narcissist argument tactics</vt:lpstr>
      <vt:lpstr>Ending quarrels (in a mutually satisfying way)</vt:lpstr>
      <vt:lpstr>Part II Cracks</vt:lpstr>
      <vt:lpstr>Jokes vs. WISECRACKS</vt:lpstr>
      <vt:lpstr>What makes things funny?</vt:lpstr>
      <vt:lpstr>values of wisecracking</vt:lpstr>
      <vt:lpstr>Humor Styles</vt:lpstr>
      <vt:lpstr>The Dark Triad: Humor Styles</vt:lpstr>
      <vt:lpstr>Dark Triad mistakes</vt:lpstr>
      <vt:lpstr>Narcissist argument tactics</vt:lpstr>
      <vt:lpstr>Summary thus far</vt:lpstr>
      <vt:lpstr>Quarrel-ending humor (I)</vt:lpstr>
      <vt:lpstr>Examples?</vt:lpstr>
      <vt:lpstr> what couldn’t be studied</vt:lpstr>
      <vt:lpstr>Self-enhancing humor</vt:lpstr>
      <vt:lpstr>PowerPoint Presentation</vt:lpstr>
      <vt:lpstr>The absurd</vt:lpstr>
      <vt:lpstr>The engaged perspective</vt:lpstr>
      <vt:lpstr>The Reflective Perspective (the step-back move)</vt:lpstr>
      <vt:lpstr>The absurdity of life: Global Version</vt:lpstr>
      <vt:lpstr>How to find the comedy</vt:lpstr>
      <vt:lpstr>Absurdity in life: Local version</vt:lpstr>
      <vt:lpstr>PowerPoint Presentation</vt:lpstr>
      <vt:lpstr>The coping benefits of morbid humor</vt:lpstr>
      <vt:lpstr>How?</vt:lpstr>
      <vt:lpstr>Emotions and appraisals</vt:lpstr>
      <vt:lpstr>Amusement and Mattering</vt:lpstr>
      <vt:lpstr>How can we get there?</vt:lpstr>
      <vt:lpstr>PowerPoint Presentation</vt:lpstr>
      <vt:lpstr>PowerPoint Presentation</vt:lpstr>
      <vt:lpstr>Empathy and morality</vt:lpstr>
      <vt:lpstr>PowerPoint Presentation</vt:lpstr>
      <vt:lpstr>summary</vt:lpstr>
      <vt:lpstr>PowerPoint Presentation</vt:lpstr>
      <vt:lpstr>The values of comic distraction</vt:lpstr>
      <vt:lpstr>PowerPoint Presentation</vt:lpstr>
      <vt:lpstr>PowerPoint Presentation</vt:lpstr>
      <vt:lpstr>What’s Goin’ On?</vt:lpstr>
    </vt:vector>
  </TitlesOfParts>
  <Company>Tulane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Cruel Jokes &amp; Normative Competence</dc:title>
  <dc:creator>David Shoemaker</dc:creator>
  <cp:lastModifiedBy>David W. Shoemaker</cp:lastModifiedBy>
  <cp:revision>293</cp:revision>
  <dcterms:created xsi:type="dcterms:W3CDTF">2016-11-23T16:07:27Z</dcterms:created>
  <dcterms:modified xsi:type="dcterms:W3CDTF">2024-03-23T14:18:11Z</dcterms:modified>
</cp:coreProperties>
</file>